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3F192-ECB4-40A0-8B19-43A7601737C1}" type="datetimeFigureOut">
              <a:rPr lang="it-IT" smtClean="0"/>
              <a:t>24/02/2016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2F3F60-6A9C-4598-A1E3-2BCCF2E6981D}" type="slidenum">
              <a:rPr lang="it-IT" smtClean="0"/>
              <a:t>‹N›</a:t>
            </a:fld>
            <a:endParaRPr lang="it-IT"/>
          </a:p>
        </p:txBody>
      </p:sp>
    </p:spTree>
    <p:extLst>
      <p:ext uri="{BB962C8B-B14F-4D97-AF65-F5344CB8AC3E}">
        <p14:creationId xmlns:p14="http://schemas.microsoft.com/office/powerpoint/2010/main" val="3215421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egnaposto immagine diapositiva 1"/>
          <p:cNvSpPr>
            <a:spLocks noGrp="1" noRot="1" noChangeAspect="1"/>
          </p:cNvSpPr>
          <p:nvPr>
            <p:ph type="sldImg"/>
          </p:nvPr>
        </p:nvSpPr>
        <p:spPr bwMode="auto">
          <a:noFill/>
          <a:ln>
            <a:solidFill>
              <a:srgbClr val="000000"/>
            </a:solidFill>
            <a:miter lim="800000"/>
            <a:headEnd/>
            <a:tailEnd/>
          </a:ln>
        </p:spPr>
      </p:sp>
      <p:sp>
        <p:nvSpPr>
          <p:cNvPr id="2457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Non per </a:t>
            </a:r>
          </a:p>
          <a:p>
            <a:pPr>
              <a:spcBef>
                <a:spcPct val="0"/>
              </a:spcBef>
            </a:pPr>
            <a:endParaRPr lang="it-IT" smtClean="0"/>
          </a:p>
          <a:p>
            <a:pPr>
              <a:spcBef>
                <a:spcPct val="0"/>
              </a:spcBef>
            </a:pPr>
            <a:r>
              <a:rPr lang="it-IT" smtClean="0"/>
              <a:t>Non solo per agevolare il lavoro dei giudici non solo per semplificare</a:t>
            </a:r>
          </a:p>
        </p:txBody>
      </p:sp>
      <p:sp>
        <p:nvSpPr>
          <p:cNvPr id="2457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42F1D7-2C08-4021-ABF6-AD1061FCA1B2}" type="slidenum">
              <a:rPr lang="it-IT">
                <a:cs typeface="Arial" charset="0"/>
              </a:rPr>
              <a:pPr fontAlgn="base">
                <a:spcBef>
                  <a:spcPct val="0"/>
                </a:spcBef>
                <a:spcAft>
                  <a:spcPct val="0"/>
                </a:spcAft>
              </a:pPr>
              <a:t>40</a:t>
            </a:fld>
            <a:endParaRPr lang="it-IT">
              <a:cs typeface="Arial" charset="0"/>
            </a:endParaRPr>
          </a:p>
        </p:txBody>
      </p:sp>
    </p:spTree>
    <p:extLst>
      <p:ext uri="{BB962C8B-B14F-4D97-AF65-F5344CB8AC3E}">
        <p14:creationId xmlns:p14="http://schemas.microsoft.com/office/powerpoint/2010/main" val="93466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bwMode="auto">
          <a:noFill/>
          <a:ln>
            <a:solidFill>
              <a:srgbClr val="000000"/>
            </a:solidFill>
            <a:miter lim="800000"/>
            <a:headEnd/>
            <a:tailEnd/>
          </a:ln>
        </p:spPr>
      </p:sp>
      <p:sp>
        <p:nvSpPr>
          <p:cNvPr id="27650"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it-IT" smtClean="0"/>
              <a:t>Richiamo ad esperienza statunitense e non solo ai classici romani</a:t>
            </a:r>
          </a:p>
        </p:txBody>
      </p:sp>
      <p:sp>
        <p:nvSpPr>
          <p:cNvPr id="27651"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4A16821-DAFE-4CBD-ADA9-15BAE825053A}" type="slidenum">
              <a:rPr lang="it-IT">
                <a:cs typeface="Arial" charset="0"/>
              </a:rPr>
              <a:pPr fontAlgn="base">
                <a:spcBef>
                  <a:spcPct val="0"/>
                </a:spcBef>
                <a:spcAft>
                  <a:spcPct val="0"/>
                </a:spcAft>
              </a:pPr>
              <a:t>47</a:t>
            </a:fld>
            <a:endParaRPr lang="it-IT">
              <a:cs typeface="Arial" charset="0"/>
            </a:endParaRPr>
          </a:p>
        </p:txBody>
      </p:sp>
    </p:spTree>
    <p:extLst>
      <p:ext uri="{BB962C8B-B14F-4D97-AF65-F5344CB8AC3E}">
        <p14:creationId xmlns:p14="http://schemas.microsoft.com/office/powerpoint/2010/main" val="185426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Tree>
    <p:extLst>
      <p:ext uri="{BB962C8B-B14F-4D97-AF65-F5344CB8AC3E}">
        <p14:creationId xmlns:p14="http://schemas.microsoft.com/office/powerpoint/2010/main" val="108486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Per speziare: e e ma – inizio e fine – ironia e humour</a:t>
            </a:r>
          </a:p>
        </p:txBody>
      </p:sp>
      <p:sp>
        <p:nvSpPr>
          <p:cNvPr id="32771"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6BD636-686F-4023-91A3-CCF4DC1B9C7F}" type="slidenum">
              <a:rPr lang="it-IT">
                <a:cs typeface="Arial" charset="0"/>
              </a:rPr>
              <a:pPr fontAlgn="base">
                <a:spcBef>
                  <a:spcPct val="0"/>
                </a:spcBef>
                <a:spcAft>
                  <a:spcPct val="0"/>
                </a:spcAft>
                <a:defRPr/>
              </a:pPr>
              <a:t>57</a:t>
            </a:fld>
            <a:endParaRPr lang="it-IT">
              <a:cs typeface="Arial" charset="0"/>
            </a:endParaRPr>
          </a:p>
        </p:txBody>
      </p:sp>
    </p:spTree>
    <p:extLst>
      <p:ext uri="{BB962C8B-B14F-4D97-AF65-F5344CB8AC3E}">
        <p14:creationId xmlns:p14="http://schemas.microsoft.com/office/powerpoint/2010/main" val="15109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34EF428-A203-4BDA-A423-D650BE03E273}" type="datetimeFigureOut">
              <a:rPr lang="it-IT" smtClean="0"/>
              <a:t>24/02/2016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C942D7-58E1-4E0C-8939-8D82C491E3B7}" type="slidenum">
              <a:rPr lang="it-IT" smtClean="0"/>
              <a:t>‹N›</a:t>
            </a:fld>
            <a:endParaRPr lang="it-IT"/>
          </a:p>
        </p:txBody>
      </p:sp>
    </p:spTree>
    <p:extLst>
      <p:ext uri="{BB962C8B-B14F-4D97-AF65-F5344CB8AC3E}">
        <p14:creationId xmlns:p14="http://schemas.microsoft.com/office/powerpoint/2010/main" val="5717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34EF428-A203-4BDA-A423-D650BE03E273}" type="datetimeFigureOut">
              <a:rPr lang="it-IT" smtClean="0"/>
              <a:t>24/02/2016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C942D7-58E1-4E0C-8939-8D82C491E3B7}" type="slidenum">
              <a:rPr lang="it-IT" smtClean="0"/>
              <a:t>‹N›</a:t>
            </a:fld>
            <a:endParaRPr lang="it-IT"/>
          </a:p>
        </p:txBody>
      </p:sp>
    </p:spTree>
    <p:extLst>
      <p:ext uri="{BB962C8B-B14F-4D97-AF65-F5344CB8AC3E}">
        <p14:creationId xmlns:p14="http://schemas.microsoft.com/office/powerpoint/2010/main" val="403462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34EF428-A203-4BDA-A423-D650BE03E273}" type="datetimeFigureOut">
              <a:rPr lang="it-IT" smtClean="0"/>
              <a:t>24/02/2016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C942D7-58E1-4E0C-8939-8D82C491E3B7}" type="slidenum">
              <a:rPr lang="it-IT" smtClean="0"/>
              <a:t>‹N›</a:t>
            </a:fld>
            <a:endParaRPr lang="it-IT"/>
          </a:p>
        </p:txBody>
      </p:sp>
    </p:spTree>
    <p:extLst>
      <p:ext uri="{BB962C8B-B14F-4D97-AF65-F5344CB8AC3E}">
        <p14:creationId xmlns:p14="http://schemas.microsoft.com/office/powerpoint/2010/main" val="229311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34EF428-A203-4BDA-A423-D650BE03E273}" type="datetimeFigureOut">
              <a:rPr lang="it-IT" smtClean="0"/>
              <a:t>24/02/2016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C942D7-58E1-4E0C-8939-8D82C491E3B7}" type="slidenum">
              <a:rPr lang="it-IT" smtClean="0"/>
              <a:t>‹N›</a:t>
            </a:fld>
            <a:endParaRPr lang="it-IT"/>
          </a:p>
        </p:txBody>
      </p:sp>
    </p:spTree>
    <p:extLst>
      <p:ext uri="{BB962C8B-B14F-4D97-AF65-F5344CB8AC3E}">
        <p14:creationId xmlns:p14="http://schemas.microsoft.com/office/powerpoint/2010/main" val="230748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34EF428-A203-4BDA-A423-D650BE03E273}" type="datetimeFigureOut">
              <a:rPr lang="it-IT" smtClean="0"/>
              <a:t>24/02/2016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9C942D7-58E1-4E0C-8939-8D82C491E3B7}" type="slidenum">
              <a:rPr lang="it-IT" smtClean="0"/>
              <a:t>‹N›</a:t>
            </a:fld>
            <a:endParaRPr lang="it-IT"/>
          </a:p>
        </p:txBody>
      </p:sp>
    </p:spTree>
    <p:extLst>
      <p:ext uri="{BB962C8B-B14F-4D97-AF65-F5344CB8AC3E}">
        <p14:creationId xmlns:p14="http://schemas.microsoft.com/office/powerpoint/2010/main" val="2694955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34EF428-A203-4BDA-A423-D650BE03E273}" type="datetimeFigureOut">
              <a:rPr lang="it-IT" smtClean="0"/>
              <a:t>24/02/2016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C942D7-58E1-4E0C-8939-8D82C491E3B7}" type="slidenum">
              <a:rPr lang="it-IT" smtClean="0"/>
              <a:t>‹N›</a:t>
            </a:fld>
            <a:endParaRPr lang="it-IT"/>
          </a:p>
        </p:txBody>
      </p:sp>
    </p:spTree>
    <p:extLst>
      <p:ext uri="{BB962C8B-B14F-4D97-AF65-F5344CB8AC3E}">
        <p14:creationId xmlns:p14="http://schemas.microsoft.com/office/powerpoint/2010/main" val="224742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34EF428-A203-4BDA-A423-D650BE03E273}" type="datetimeFigureOut">
              <a:rPr lang="it-IT" smtClean="0"/>
              <a:t>24/02/2016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9C942D7-58E1-4E0C-8939-8D82C491E3B7}" type="slidenum">
              <a:rPr lang="it-IT" smtClean="0"/>
              <a:t>‹N›</a:t>
            </a:fld>
            <a:endParaRPr lang="it-IT"/>
          </a:p>
        </p:txBody>
      </p:sp>
    </p:spTree>
    <p:extLst>
      <p:ext uri="{BB962C8B-B14F-4D97-AF65-F5344CB8AC3E}">
        <p14:creationId xmlns:p14="http://schemas.microsoft.com/office/powerpoint/2010/main" val="33592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34EF428-A203-4BDA-A423-D650BE03E273}" type="datetimeFigureOut">
              <a:rPr lang="it-IT" smtClean="0"/>
              <a:t>24/02/2016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9C942D7-58E1-4E0C-8939-8D82C491E3B7}" type="slidenum">
              <a:rPr lang="it-IT" smtClean="0"/>
              <a:t>‹N›</a:t>
            </a:fld>
            <a:endParaRPr lang="it-IT"/>
          </a:p>
        </p:txBody>
      </p:sp>
    </p:spTree>
    <p:extLst>
      <p:ext uri="{BB962C8B-B14F-4D97-AF65-F5344CB8AC3E}">
        <p14:creationId xmlns:p14="http://schemas.microsoft.com/office/powerpoint/2010/main" val="353782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34EF428-A203-4BDA-A423-D650BE03E273}" type="datetimeFigureOut">
              <a:rPr lang="it-IT" smtClean="0"/>
              <a:t>24/02/2016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9C942D7-58E1-4E0C-8939-8D82C491E3B7}" type="slidenum">
              <a:rPr lang="it-IT" smtClean="0"/>
              <a:t>‹N›</a:t>
            </a:fld>
            <a:endParaRPr lang="it-IT"/>
          </a:p>
        </p:txBody>
      </p:sp>
    </p:spTree>
    <p:extLst>
      <p:ext uri="{BB962C8B-B14F-4D97-AF65-F5344CB8AC3E}">
        <p14:creationId xmlns:p14="http://schemas.microsoft.com/office/powerpoint/2010/main" val="989258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34EF428-A203-4BDA-A423-D650BE03E273}" type="datetimeFigureOut">
              <a:rPr lang="it-IT" smtClean="0"/>
              <a:t>24/02/2016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C942D7-58E1-4E0C-8939-8D82C491E3B7}" type="slidenum">
              <a:rPr lang="it-IT" smtClean="0"/>
              <a:t>‹N›</a:t>
            </a:fld>
            <a:endParaRPr lang="it-IT"/>
          </a:p>
        </p:txBody>
      </p:sp>
    </p:spTree>
    <p:extLst>
      <p:ext uri="{BB962C8B-B14F-4D97-AF65-F5344CB8AC3E}">
        <p14:creationId xmlns:p14="http://schemas.microsoft.com/office/powerpoint/2010/main" val="165988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34EF428-A203-4BDA-A423-D650BE03E273}" type="datetimeFigureOut">
              <a:rPr lang="it-IT" smtClean="0"/>
              <a:t>24/02/2016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9C942D7-58E1-4E0C-8939-8D82C491E3B7}" type="slidenum">
              <a:rPr lang="it-IT" smtClean="0"/>
              <a:t>‹N›</a:t>
            </a:fld>
            <a:endParaRPr lang="it-IT"/>
          </a:p>
        </p:txBody>
      </p:sp>
    </p:spTree>
    <p:extLst>
      <p:ext uri="{BB962C8B-B14F-4D97-AF65-F5344CB8AC3E}">
        <p14:creationId xmlns:p14="http://schemas.microsoft.com/office/powerpoint/2010/main" val="221428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EF428-A203-4BDA-A423-D650BE03E273}" type="datetimeFigureOut">
              <a:rPr lang="it-IT" smtClean="0"/>
              <a:t>24/02/2016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942D7-58E1-4E0C-8939-8D82C491E3B7}" type="slidenum">
              <a:rPr lang="it-IT" smtClean="0"/>
              <a:t>‹N›</a:t>
            </a:fld>
            <a:endParaRPr lang="it-IT"/>
          </a:p>
        </p:txBody>
      </p:sp>
    </p:spTree>
    <p:extLst>
      <p:ext uri="{BB962C8B-B14F-4D97-AF65-F5344CB8AC3E}">
        <p14:creationId xmlns:p14="http://schemas.microsoft.com/office/powerpoint/2010/main" val="201848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press-pubs.uchicago.edu/garner/documents/section20.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press-pubs.uchicago.edu/garner/documents/section26.htm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asellaDiTesto 3"/>
          <p:cNvSpPr txBox="1">
            <a:spLocks noChangeArrowheads="1"/>
          </p:cNvSpPr>
          <p:nvPr/>
        </p:nvSpPr>
        <p:spPr bwMode="auto">
          <a:xfrm>
            <a:off x="1724026" y="3248026"/>
            <a:ext cx="871061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3600" b="1">
                <a:solidFill>
                  <a:srgbClr val="FF0000"/>
                </a:solidFill>
              </a:rPr>
              <a:t>Il «protocollo» per la redazione degli atti processuali civili</a:t>
            </a:r>
          </a:p>
          <a:p>
            <a:pPr algn="ctr" eaLnBrk="1" hangingPunct="1">
              <a:spcBef>
                <a:spcPct val="0"/>
              </a:spcBef>
              <a:buFontTx/>
              <a:buNone/>
            </a:pPr>
            <a:endParaRPr lang="it-IT" altLang="it-IT" sz="3600" b="1" i="1">
              <a:solidFill>
                <a:srgbClr val="FF0000"/>
              </a:solidFill>
            </a:endParaRPr>
          </a:p>
          <a:p>
            <a:pPr algn="ctr" eaLnBrk="1" hangingPunct="1">
              <a:spcBef>
                <a:spcPct val="0"/>
              </a:spcBef>
              <a:buFontTx/>
              <a:buNone/>
            </a:pPr>
            <a:endParaRPr lang="it-IT" altLang="it-IT" sz="3600" b="1" i="1">
              <a:solidFill>
                <a:srgbClr val="FF0000"/>
              </a:solidFill>
            </a:endParaRPr>
          </a:p>
          <a:p>
            <a:pPr eaLnBrk="1" hangingPunct="1">
              <a:spcBef>
                <a:spcPct val="0"/>
              </a:spcBef>
              <a:buFontTx/>
              <a:buNone/>
            </a:pPr>
            <a:endParaRPr lang="it-IT" altLang="it-IT" sz="3600" b="1">
              <a:solidFill>
                <a:srgbClr val="FF0000"/>
              </a:solidFill>
              <a:latin typeface="Candara" panose="020E0502030303020204" pitchFamily="34" charset="0"/>
            </a:endParaRPr>
          </a:p>
        </p:txBody>
      </p:sp>
      <p:sp>
        <p:nvSpPr>
          <p:cNvPr id="2051" name="Titolo 7"/>
          <p:cNvSpPr>
            <a:spLocks noGrp="1"/>
          </p:cNvSpPr>
          <p:nvPr>
            <p:ph type="ctrTitle"/>
          </p:nvPr>
        </p:nvSpPr>
        <p:spPr>
          <a:xfrm>
            <a:off x="2246313" y="1223494"/>
            <a:ext cx="7772400" cy="2110722"/>
          </a:xfrm>
        </p:spPr>
        <p:txBody>
          <a:bodyPr>
            <a:normAutofit fontScale="90000"/>
          </a:bodyPr>
          <a:lstStyle/>
          <a:p>
            <a:pPr>
              <a:defRPr/>
            </a:pPr>
            <a:r>
              <a:rPr lang="it-IT" altLang="it-IT" sz="4400" b="1" dirty="0" smtClean="0">
                <a:solidFill>
                  <a:srgbClr val="0070C0"/>
                </a:solidFill>
                <a:ea typeface="ＭＳ Ｐゴシック" panose="020B0600070205080204" pitchFamily="34" charset="-128"/>
              </a:rPr>
              <a:t>Consiglio</a:t>
            </a:r>
            <a:r>
              <a:rPr lang="it-IT" altLang="it-IT" sz="4400" b="1" dirty="0">
                <a:solidFill>
                  <a:srgbClr val="0070C0"/>
                </a:solidFill>
                <a:ea typeface="ＭＳ Ｐゴシック" panose="020B0600070205080204" pitchFamily="34" charset="-128"/>
              </a:rPr>
              <a:t> </a:t>
            </a:r>
            <a:r>
              <a:rPr lang="it-IT" altLang="it-IT" sz="4400" b="1" dirty="0">
                <a:solidFill>
                  <a:srgbClr val="0070C0"/>
                </a:solidFill>
                <a:latin typeface="+mn-lt"/>
                <a:ea typeface="ＭＳ Ｐゴシック" panose="020B0600070205080204" pitchFamily="34" charset="-128"/>
                <a:cs typeface="+mn-cs"/>
              </a:rPr>
              <a:t>dell’Ordine</a:t>
            </a:r>
            <a:r>
              <a:rPr lang="it-IT" altLang="it-IT" sz="4400" b="1" dirty="0" smtClean="0">
                <a:solidFill>
                  <a:srgbClr val="0070C0"/>
                </a:solidFill>
                <a:latin typeface="+mn-lt"/>
                <a:ea typeface="ＭＳ Ｐゴシック" panose="020B0600070205080204" pitchFamily="34" charset="-128"/>
              </a:rPr>
              <a:t> </a:t>
            </a:r>
            <a:r>
              <a:rPr lang="it-IT" altLang="it-IT" sz="4400" b="1" dirty="0" smtClean="0">
                <a:solidFill>
                  <a:srgbClr val="0070C0"/>
                </a:solidFill>
                <a:ea typeface="ＭＳ Ｐゴシック" panose="020B0600070205080204" pitchFamily="34" charset="-128"/>
              </a:rPr>
              <a:t>degli Avvocati di Reggio Emilia</a:t>
            </a:r>
            <a:r>
              <a:rPr lang="it-IT" altLang="it-IT" dirty="0" smtClean="0">
                <a:solidFill>
                  <a:srgbClr val="0070C0"/>
                </a:solidFill>
                <a:ea typeface="ＭＳ Ｐゴシック" panose="020B0600070205080204" pitchFamily="34" charset="-128"/>
              </a:rPr>
              <a:t/>
            </a:r>
            <a:br>
              <a:rPr lang="it-IT" altLang="it-IT" dirty="0" smtClean="0">
                <a:solidFill>
                  <a:srgbClr val="0070C0"/>
                </a:solidFill>
                <a:ea typeface="ＭＳ Ｐゴシック" panose="020B0600070205080204" pitchFamily="34" charset="-128"/>
              </a:rPr>
            </a:br>
            <a:endParaRPr lang="it-IT" altLang="it-IT" dirty="0" smtClean="0">
              <a:solidFill>
                <a:srgbClr val="0070C0"/>
              </a:solidFill>
              <a:ea typeface="ＭＳ Ｐゴシック" panose="020B0600070205080204" pitchFamily="34" charset="-128"/>
            </a:endParaRPr>
          </a:p>
        </p:txBody>
      </p:sp>
      <p:sp>
        <p:nvSpPr>
          <p:cNvPr id="2052" name="Sottotitolo 8"/>
          <p:cNvSpPr>
            <a:spLocks noGrp="1"/>
          </p:cNvSpPr>
          <p:nvPr>
            <p:ph type="subTitle" idx="1"/>
          </p:nvPr>
        </p:nvSpPr>
        <p:spPr>
          <a:xfrm>
            <a:off x="2932113" y="4467226"/>
            <a:ext cx="6400800" cy="2390775"/>
          </a:xfrm>
        </p:spPr>
        <p:txBody>
          <a:bodyPr/>
          <a:lstStyle/>
          <a:p>
            <a:endParaRPr lang="it-IT" altLang="it-IT" smtClean="0">
              <a:solidFill>
                <a:srgbClr val="7030A0"/>
              </a:solidFill>
              <a:ea typeface="ＭＳ Ｐゴシック" panose="020B0600070205080204" pitchFamily="34" charset="-128"/>
            </a:endParaRPr>
          </a:p>
          <a:p>
            <a:r>
              <a:rPr lang="it-IT" altLang="it-IT" smtClean="0">
                <a:solidFill>
                  <a:srgbClr val="7030A0"/>
                </a:solidFill>
                <a:ea typeface="ＭＳ Ｐゴシック" panose="020B0600070205080204" pitchFamily="34" charset="-128"/>
              </a:rPr>
              <a:t>Avv. Cristina Cataliotti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asellaDiTesto 7"/>
          <p:cNvSpPr txBox="1">
            <a:spLocks noChangeArrowheads="1"/>
          </p:cNvSpPr>
          <p:nvPr/>
        </p:nvSpPr>
        <p:spPr bwMode="auto">
          <a:xfrm>
            <a:off x="2305050" y="404814"/>
            <a:ext cx="782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Ordinanze istruttorie </a:t>
            </a:r>
          </a:p>
        </p:txBody>
      </p:sp>
      <p:sp>
        <p:nvSpPr>
          <p:cNvPr id="11267" name="CasellaDiTesto 8"/>
          <p:cNvSpPr txBox="1">
            <a:spLocks noChangeArrowheads="1"/>
          </p:cNvSpPr>
          <p:nvPr/>
        </p:nvSpPr>
        <p:spPr bwMode="auto">
          <a:xfrm rot="10800000" flipV="1">
            <a:off x="2130425" y="1281113"/>
            <a:ext cx="77549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it-IT" altLang="it-IT" sz="1800" b="1" u="sng">
                <a:solidFill>
                  <a:srgbClr val="FF0000"/>
                </a:solidFill>
                <a:latin typeface="Arial" panose="020B0604020202020204" pitchFamily="34" charset="0"/>
              </a:rPr>
              <a:t>AMMISSIONE DELLE PROVE</a:t>
            </a:r>
            <a:r>
              <a:rPr lang="it-IT" altLang="it-IT" sz="1800" b="1">
                <a:solidFill>
                  <a:srgbClr val="FF0000"/>
                </a:solidFill>
                <a:latin typeface="Arial" panose="020B0604020202020204" pitchFamily="34" charset="0"/>
              </a:rPr>
              <a:t> </a:t>
            </a:r>
            <a:r>
              <a:rPr lang="it-IT" altLang="it-IT" sz="1800">
                <a:latin typeface="Arial" panose="020B0604020202020204" pitchFamily="34" charset="0"/>
              </a:rPr>
              <a:t>–</a:t>
            </a:r>
            <a:r>
              <a:rPr lang="it-IT" altLang="it-IT" sz="1800" b="1">
                <a:latin typeface="Arial" panose="020B0604020202020204" pitchFamily="34" charset="0"/>
              </a:rPr>
              <a:t> </a:t>
            </a:r>
            <a:r>
              <a:rPr lang="it-IT" altLang="it-IT" sz="1800">
                <a:latin typeface="Arial" panose="020B0604020202020204" pitchFamily="34" charset="0"/>
              </a:rPr>
              <a:t>Nel provvedere sulle istanze istruttorie delle parti il giudice nell’ordinanza istruttoria: </a:t>
            </a:r>
          </a:p>
          <a:p>
            <a:pPr algn="just">
              <a:spcBef>
                <a:spcPct val="0"/>
              </a:spcBef>
              <a:buFontTx/>
              <a:buNone/>
            </a:pPr>
            <a:r>
              <a:rPr lang="it-IT" altLang="it-IT" sz="1800" b="1">
                <a:solidFill>
                  <a:srgbClr val="00B050"/>
                </a:solidFill>
                <a:latin typeface="Arial" panose="020B0604020202020204" pitchFamily="34" charset="0"/>
              </a:rPr>
              <a:t>1) </a:t>
            </a:r>
            <a:r>
              <a:rPr lang="it-IT" altLang="it-IT" sz="1800">
                <a:solidFill>
                  <a:srgbClr val="002060"/>
                </a:solidFill>
                <a:latin typeface="Arial" panose="020B0604020202020204" pitchFamily="34" charset="0"/>
              </a:rPr>
              <a:t>indica i fatti ritenuti non contestati </a:t>
            </a:r>
            <a:r>
              <a:rPr lang="it-IT" altLang="it-IT" sz="1800">
                <a:latin typeface="Arial" panose="020B0604020202020204" pitchFamily="34" charset="0"/>
              </a:rPr>
              <a:t>(almeno con riferimento ai singoli capitoli che li riguardano);</a:t>
            </a:r>
          </a:p>
          <a:p>
            <a:pPr algn="just">
              <a:spcBef>
                <a:spcPct val="0"/>
              </a:spcBef>
              <a:buFontTx/>
              <a:buNone/>
            </a:pPr>
            <a:r>
              <a:rPr lang="it-IT" altLang="it-IT" sz="1800" b="1">
                <a:solidFill>
                  <a:srgbClr val="00B050"/>
                </a:solidFill>
                <a:latin typeface="Arial" panose="020B0604020202020204" pitchFamily="34" charset="0"/>
              </a:rPr>
              <a:t>2) </a:t>
            </a:r>
            <a:r>
              <a:rPr lang="it-IT" altLang="it-IT" sz="1800">
                <a:solidFill>
                  <a:srgbClr val="002060"/>
                </a:solidFill>
                <a:latin typeface="Arial" panose="020B0604020202020204" pitchFamily="34" charset="0"/>
              </a:rPr>
              <a:t>prende posizione su tutte le istanze istruttorie delle parti</a:t>
            </a:r>
            <a:r>
              <a:rPr lang="it-IT" altLang="it-IT" sz="1800">
                <a:latin typeface="Arial" panose="020B0604020202020204" pitchFamily="34" charset="0"/>
              </a:rPr>
              <a:t>; </a:t>
            </a:r>
          </a:p>
          <a:p>
            <a:pPr algn="just">
              <a:spcBef>
                <a:spcPct val="0"/>
              </a:spcBef>
              <a:buFontTx/>
              <a:buNone/>
            </a:pPr>
            <a:r>
              <a:rPr lang="it-IT" altLang="it-IT" sz="1800" b="1">
                <a:solidFill>
                  <a:srgbClr val="00B050"/>
                </a:solidFill>
                <a:latin typeface="Arial" panose="020B0604020202020204" pitchFamily="34" charset="0"/>
              </a:rPr>
              <a:t>3) </a:t>
            </a:r>
            <a:r>
              <a:rPr lang="it-IT" altLang="it-IT" sz="1800">
                <a:solidFill>
                  <a:srgbClr val="002060"/>
                </a:solidFill>
                <a:latin typeface="Arial" panose="020B0604020202020204" pitchFamily="34" charset="0"/>
              </a:rPr>
              <a:t>nel caso in cui ragioni particolari </a:t>
            </a:r>
            <a:r>
              <a:rPr lang="it-IT" altLang="it-IT" sz="1800">
                <a:latin typeface="Arial" panose="020B0604020202020204" pitchFamily="34" charset="0"/>
              </a:rPr>
              <a:t>(ad esempio pregiudizialità logica o opportunità o economia processuale) </a:t>
            </a:r>
            <a:r>
              <a:rPr lang="it-IT" altLang="it-IT" sz="1800">
                <a:solidFill>
                  <a:srgbClr val="002060"/>
                </a:solidFill>
                <a:latin typeface="Arial" panose="020B0604020202020204" pitchFamily="34" charset="0"/>
              </a:rPr>
              <a:t>consiglino di decidere sull’ammissione di mezzi di prova o sulla c.t.u. </a:t>
            </a:r>
            <a:r>
              <a:rPr lang="it-IT" altLang="it-IT" sz="1800">
                <a:latin typeface="Arial" panose="020B0604020202020204" pitchFamily="34" charset="0"/>
              </a:rPr>
              <a:t>dopo l’assunzione di una prima parte delle prove, motiva espressamente e chiaramente tale decisione; </a:t>
            </a:r>
          </a:p>
          <a:p>
            <a:pPr algn="just">
              <a:spcBef>
                <a:spcPct val="0"/>
              </a:spcBef>
              <a:buFontTx/>
              <a:buNone/>
            </a:pPr>
            <a:r>
              <a:rPr lang="it-IT" altLang="it-IT" sz="1800" b="1">
                <a:solidFill>
                  <a:srgbClr val="00B050"/>
                </a:solidFill>
                <a:latin typeface="Arial" panose="020B0604020202020204" pitchFamily="34" charset="0"/>
              </a:rPr>
              <a:t>4) </a:t>
            </a:r>
            <a:r>
              <a:rPr lang="it-IT" altLang="it-IT" sz="1800">
                <a:solidFill>
                  <a:srgbClr val="002060"/>
                </a:solidFill>
                <a:latin typeface="Arial" panose="020B0604020202020204" pitchFamily="34" charset="0"/>
              </a:rPr>
              <a:t>motiva la decisione sulle prove orali</a:t>
            </a:r>
            <a:r>
              <a:rPr lang="it-IT" altLang="it-IT" sz="1800">
                <a:latin typeface="Arial" panose="020B0604020202020204" pitchFamily="34" charset="0"/>
              </a:rPr>
              <a:t>; </a:t>
            </a:r>
          </a:p>
          <a:p>
            <a:pPr algn="just">
              <a:spcBef>
                <a:spcPct val="0"/>
              </a:spcBef>
              <a:buFontTx/>
              <a:buNone/>
            </a:pPr>
            <a:r>
              <a:rPr lang="it-IT" altLang="it-IT" sz="1800" b="1">
                <a:solidFill>
                  <a:srgbClr val="00B050"/>
                </a:solidFill>
                <a:latin typeface="Arial" panose="020B0604020202020204" pitchFamily="34" charset="0"/>
              </a:rPr>
              <a:t>5) </a:t>
            </a:r>
            <a:r>
              <a:rPr lang="it-IT" altLang="it-IT" sz="1800">
                <a:solidFill>
                  <a:srgbClr val="002060"/>
                </a:solidFill>
                <a:latin typeface="Arial" panose="020B0604020202020204" pitchFamily="34" charset="0"/>
              </a:rPr>
              <a:t>decurta le liste testimoniali </a:t>
            </a:r>
            <a:r>
              <a:rPr lang="it-IT" altLang="it-IT" sz="1800">
                <a:latin typeface="Arial" panose="020B0604020202020204" pitchFamily="34" charset="0"/>
              </a:rPr>
              <a:t>se la parte ha indicato su uno o più capitoli un numero di testi eccessivo ovvero se non ha specificato su quali capitoli i testi sono specificamente chiamati a rispondere; </a:t>
            </a:r>
          </a:p>
          <a:p>
            <a:pPr algn="just">
              <a:spcBef>
                <a:spcPct val="0"/>
              </a:spcBef>
              <a:buFontTx/>
              <a:buNone/>
            </a:pPr>
            <a:r>
              <a:rPr lang="it-IT" altLang="it-IT" sz="1800" b="1">
                <a:solidFill>
                  <a:srgbClr val="00B050"/>
                </a:solidFill>
                <a:latin typeface="Arial" panose="020B0604020202020204" pitchFamily="34" charset="0"/>
              </a:rPr>
              <a:t>6) </a:t>
            </a:r>
            <a:r>
              <a:rPr lang="it-IT" altLang="it-IT" sz="1800">
                <a:solidFill>
                  <a:srgbClr val="002060"/>
                </a:solidFill>
                <a:latin typeface="Arial" panose="020B0604020202020204" pitchFamily="34" charset="0"/>
              </a:rPr>
              <a:t>dispone la c.t.u. </a:t>
            </a:r>
            <a:r>
              <a:rPr lang="it-IT" altLang="it-IT" sz="1800">
                <a:latin typeface="Arial" panose="020B0604020202020204" pitchFamily="34" charset="0"/>
              </a:rPr>
              <a:t>con la formulazione completa e analitica del quesito nel rispetto dell’art. 195 c.p.c.</a:t>
            </a:r>
          </a:p>
          <a:p>
            <a:pPr algn="just">
              <a:spcBef>
                <a:spcPct val="0"/>
              </a:spcBef>
              <a:buFontTx/>
              <a:buNone/>
            </a:pPr>
            <a:r>
              <a:rPr lang="it-IT" altLang="it-IT" sz="1800" b="1">
                <a:solidFill>
                  <a:srgbClr val="00B050"/>
                </a:solidFill>
                <a:latin typeface="Arial" panose="020B0604020202020204" pitchFamily="34" charset="0"/>
              </a:rPr>
              <a:t>7) </a:t>
            </a:r>
            <a:r>
              <a:rPr lang="it-IT" altLang="it-IT" sz="1800">
                <a:solidFill>
                  <a:srgbClr val="002060"/>
                </a:solidFill>
                <a:latin typeface="Arial" panose="020B0604020202020204" pitchFamily="34" charset="0"/>
              </a:rPr>
              <a:t>calendarizza il processo </a:t>
            </a:r>
            <a:r>
              <a:rPr lang="it-IT" altLang="it-IT" sz="1800" i="1">
                <a:latin typeface="Arial" panose="020B0604020202020204" pitchFamily="34" charset="0"/>
              </a:rPr>
              <a:t>ex</a:t>
            </a:r>
            <a:r>
              <a:rPr lang="it-IT" altLang="it-IT" sz="1800">
                <a:latin typeface="Arial" panose="020B0604020202020204" pitchFamily="34" charset="0"/>
              </a:rPr>
              <a:t> art. 81 bis disp. att.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asellaDiTesto 7"/>
          <p:cNvSpPr txBox="1">
            <a:spLocks noChangeArrowheads="1"/>
          </p:cNvSpPr>
          <p:nvPr/>
        </p:nvSpPr>
        <p:spPr bwMode="auto">
          <a:xfrm>
            <a:off x="2305050" y="404814"/>
            <a:ext cx="782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Scritti conclusionali </a:t>
            </a:r>
          </a:p>
        </p:txBody>
      </p:sp>
      <p:sp>
        <p:nvSpPr>
          <p:cNvPr id="12291" name="CasellaDiTesto 8"/>
          <p:cNvSpPr txBox="1">
            <a:spLocks noChangeArrowheads="1"/>
          </p:cNvSpPr>
          <p:nvPr/>
        </p:nvSpPr>
        <p:spPr bwMode="auto">
          <a:xfrm rot="10800000" flipV="1">
            <a:off x="1960564" y="1189038"/>
            <a:ext cx="8345487"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it-IT" altLang="it-IT" sz="1600" b="1">
                <a:solidFill>
                  <a:srgbClr val="FF0000"/>
                </a:solidFill>
                <a:latin typeface="Arial" panose="020B0604020202020204" pitchFamily="34" charset="0"/>
              </a:rPr>
              <a:t>1) </a:t>
            </a:r>
            <a:r>
              <a:rPr lang="it-IT" altLang="it-IT" sz="1600">
                <a:solidFill>
                  <a:srgbClr val="FF0000"/>
                </a:solidFill>
                <a:latin typeface="Arial" panose="020B0604020202020204" pitchFamily="34" charset="0"/>
              </a:rPr>
              <a:t>riportano le conclusioni precisate all’udienza di precisazione conclusioni o quelle diverse formulate in conclusionale</a:t>
            </a:r>
            <a:r>
              <a:rPr lang="it-IT" altLang="it-IT" sz="1600">
                <a:latin typeface="Arial" panose="020B0604020202020204" pitchFamily="34" charset="0"/>
              </a:rPr>
              <a:t> (in tal caso, espressamente dando atto della variazione, che può essere legittima, ad esempio per le </a:t>
            </a:r>
            <a:r>
              <a:rPr lang="it-IT" altLang="it-IT" sz="1600" b="1">
                <a:solidFill>
                  <a:srgbClr val="00B050"/>
                </a:solidFill>
                <a:latin typeface="Arial" panose="020B0604020202020204" pitchFamily="34" charset="0"/>
              </a:rPr>
              <a:t>modifiche di contenuto in tutto o in parte abdicativo</a:t>
            </a:r>
            <a:r>
              <a:rPr lang="it-IT" altLang="it-IT" sz="1600">
                <a:latin typeface="Arial" panose="020B0604020202020204" pitchFamily="34" charset="0"/>
              </a:rPr>
              <a:t>, ovvero </a:t>
            </a:r>
            <a:r>
              <a:rPr lang="it-IT" altLang="it-IT" sz="1600" b="1">
                <a:solidFill>
                  <a:srgbClr val="00B050"/>
                </a:solidFill>
                <a:latin typeface="Arial" panose="020B0604020202020204" pitchFamily="34" charset="0"/>
              </a:rPr>
              <a:t>dovute a fatti sopravvenuti</a:t>
            </a:r>
            <a:r>
              <a:rPr lang="it-IT" altLang="it-IT" sz="1600">
                <a:latin typeface="Arial" panose="020B0604020202020204" pitchFamily="34" charset="0"/>
              </a:rPr>
              <a:t>, ovvero a </a:t>
            </a:r>
            <a:r>
              <a:rPr lang="it-IT" altLang="it-IT" sz="1600" b="1" i="1">
                <a:solidFill>
                  <a:srgbClr val="00B050"/>
                </a:solidFill>
                <a:latin typeface="Arial" panose="020B0604020202020204" pitchFamily="34" charset="0"/>
              </a:rPr>
              <a:t>jus superveniens</a:t>
            </a:r>
            <a:r>
              <a:rPr lang="it-IT" altLang="it-IT" sz="1600">
                <a:latin typeface="Arial" panose="020B0604020202020204" pitchFamily="34" charset="0"/>
              </a:rPr>
              <a:t>); </a:t>
            </a:r>
          </a:p>
          <a:p>
            <a:pPr algn="just">
              <a:spcBef>
                <a:spcPct val="0"/>
              </a:spcBef>
              <a:buFontTx/>
              <a:buNone/>
            </a:pPr>
            <a:r>
              <a:rPr lang="it-IT" altLang="it-IT" sz="1600" b="1">
                <a:solidFill>
                  <a:srgbClr val="FF0000"/>
                </a:solidFill>
                <a:latin typeface="Arial" panose="020B0604020202020204" pitchFamily="34" charset="0"/>
              </a:rPr>
              <a:t>2) </a:t>
            </a:r>
            <a:r>
              <a:rPr lang="it-IT" altLang="it-IT" sz="1600">
                <a:solidFill>
                  <a:srgbClr val="FF0000"/>
                </a:solidFill>
                <a:latin typeface="Arial" panose="020B0604020202020204" pitchFamily="34" charset="0"/>
              </a:rPr>
              <a:t>contengono un sommario per punti separati</a:t>
            </a:r>
            <a:r>
              <a:rPr lang="it-IT" altLang="it-IT" sz="1600">
                <a:latin typeface="Arial" panose="020B0604020202020204" pitchFamily="34" charset="0"/>
              </a:rPr>
              <a:t>, singolarmente dedicati a tutte le questioni rilevanti agli effetti del decidere, con una eventuale introduzione dedicata all’inquadramento generale della controversia;</a:t>
            </a:r>
          </a:p>
          <a:p>
            <a:pPr algn="just">
              <a:spcBef>
                <a:spcPct val="0"/>
              </a:spcBef>
              <a:buFontTx/>
              <a:buNone/>
            </a:pPr>
            <a:r>
              <a:rPr lang="it-IT" altLang="it-IT" sz="1600" b="1">
                <a:solidFill>
                  <a:srgbClr val="FF0000"/>
                </a:solidFill>
                <a:latin typeface="Arial" panose="020B0604020202020204" pitchFamily="34" charset="0"/>
              </a:rPr>
              <a:t>3) </a:t>
            </a:r>
            <a:r>
              <a:rPr lang="it-IT" altLang="it-IT" sz="1600">
                <a:solidFill>
                  <a:srgbClr val="FF0000"/>
                </a:solidFill>
                <a:latin typeface="Arial" panose="020B0604020202020204" pitchFamily="34" charset="0"/>
              </a:rPr>
              <a:t>su singole questioni è possibile formulare un semplice richiamo </a:t>
            </a:r>
            <a:r>
              <a:rPr lang="it-IT" altLang="it-IT" sz="1600" i="1">
                <a:solidFill>
                  <a:srgbClr val="FF0000"/>
                </a:solidFill>
                <a:latin typeface="Arial" panose="020B0604020202020204" pitchFamily="34" charset="0"/>
              </a:rPr>
              <a:t>per relationem</a:t>
            </a:r>
            <a:r>
              <a:rPr lang="it-IT" altLang="it-IT" sz="1600">
                <a:solidFill>
                  <a:srgbClr val="FF0000"/>
                </a:solidFill>
                <a:latin typeface="Arial" panose="020B0604020202020204" pitchFamily="34" charset="0"/>
              </a:rPr>
              <a:t> </a:t>
            </a:r>
            <a:r>
              <a:rPr lang="it-IT" altLang="it-IT" sz="1600">
                <a:latin typeface="Arial" panose="020B0604020202020204" pitchFamily="34" charset="0"/>
              </a:rPr>
              <a:t>al contenuto di un atto precedente;</a:t>
            </a:r>
          </a:p>
          <a:p>
            <a:pPr algn="just">
              <a:spcBef>
                <a:spcPct val="0"/>
              </a:spcBef>
              <a:buFontTx/>
              <a:buNone/>
            </a:pPr>
            <a:r>
              <a:rPr lang="it-IT" altLang="it-IT" sz="1600" b="1">
                <a:solidFill>
                  <a:srgbClr val="FF0000"/>
                </a:solidFill>
                <a:latin typeface="Arial" panose="020B0604020202020204" pitchFamily="34" charset="0"/>
              </a:rPr>
              <a:t>4) </a:t>
            </a:r>
            <a:r>
              <a:rPr lang="it-IT" altLang="it-IT" sz="1600">
                <a:solidFill>
                  <a:srgbClr val="FF0000"/>
                </a:solidFill>
                <a:latin typeface="Arial" panose="020B0604020202020204" pitchFamily="34" charset="0"/>
              </a:rPr>
              <a:t>per le argomentazioni in fatto, è opportuno che la parte indichi, punto per punto, laddove propone un fatto quale pilastro del suo percorso, da che cosa lo stesso fatto sia provato e le ragioni per cui lo sia</a:t>
            </a:r>
            <a:r>
              <a:rPr lang="it-IT" altLang="it-IT" sz="1600">
                <a:latin typeface="Arial" panose="020B0604020202020204" pitchFamily="34" charset="0"/>
              </a:rPr>
              <a:t>; tale indicazione potrebbe essere effettuata efficacemente anche con sintetiche indicazioni in nota;</a:t>
            </a:r>
          </a:p>
          <a:p>
            <a:pPr algn="just">
              <a:spcBef>
                <a:spcPct val="0"/>
              </a:spcBef>
              <a:buFontTx/>
              <a:buNone/>
            </a:pPr>
            <a:r>
              <a:rPr lang="it-IT" altLang="it-IT" sz="1600" b="1">
                <a:solidFill>
                  <a:srgbClr val="FF0000"/>
                </a:solidFill>
                <a:latin typeface="Arial" panose="020B0604020202020204" pitchFamily="34" charset="0"/>
              </a:rPr>
              <a:t>5) </a:t>
            </a:r>
            <a:r>
              <a:rPr lang="it-IT" altLang="it-IT" sz="1600">
                <a:solidFill>
                  <a:srgbClr val="FF0000"/>
                </a:solidFill>
                <a:latin typeface="Arial" panose="020B0604020202020204" pitchFamily="34" charset="0"/>
              </a:rPr>
              <a:t>un apposito paragrafo è dedicato alla riproposizione delle istanze istruttorie non ammesse</a:t>
            </a:r>
            <a:r>
              <a:rPr lang="it-IT" altLang="it-IT" sz="1600">
                <a:latin typeface="Arial" panose="020B0604020202020204" pitchFamily="34" charset="0"/>
              </a:rPr>
              <a:t> (capi di prova, testimoni, ordini di esibizione, c.t.u. ...), indicando specificamente le ragioni per cui la decisione sfavorevole sul punto viene ritenuta erronea e pregiudizievole alle proprie esigenze difensive; in sostanza si anticipa nella propria comparsa conclusionale il contenuto di un motivo di appello istruttorio, dotato di sufficiente specificità.</a:t>
            </a:r>
          </a:p>
          <a:p>
            <a:pPr algn="just">
              <a:spcBef>
                <a:spcPct val="0"/>
              </a:spcBef>
              <a:buFontTx/>
              <a:buNone/>
            </a:pPr>
            <a:r>
              <a:rPr lang="it-IT" altLang="it-IT" sz="1400">
                <a:latin typeface="Arial" panose="020B0604020202020204"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sellaDiTesto 3"/>
          <p:cNvSpPr txBox="1">
            <a:spLocks noChangeArrowheads="1"/>
          </p:cNvSpPr>
          <p:nvPr/>
        </p:nvSpPr>
        <p:spPr bwMode="auto">
          <a:xfrm>
            <a:off x="2001839" y="1647826"/>
            <a:ext cx="829468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it-IT" altLang="it-IT" sz="1800" b="1" u="sng">
                <a:solidFill>
                  <a:srgbClr val="FF0000"/>
                </a:solidFill>
              </a:rPr>
              <a:t>DISTINZIONE DELL’ ATTO IN PARTI</a:t>
            </a:r>
            <a:r>
              <a:rPr lang="it-IT" altLang="it-IT" sz="1800" b="1">
                <a:solidFill>
                  <a:srgbClr val="FF0000"/>
                </a:solidFill>
              </a:rPr>
              <a:t> –  </a:t>
            </a:r>
            <a:r>
              <a:rPr lang="it-IT" altLang="it-IT" sz="1800"/>
              <a:t>L’atto difensivo è distinto, anche formalmente, in parti. La prima, priva di ogni contaminazione valutativa, è dedicata alle </a:t>
            </a:r>
            <a:r>
              <a:rPr lang="it-IT" altLang="it-IT" sz="1800">
                <a:solidFill>
                  <a:srgbClr val="FF0000"/>
                </a:solidFill>
              </a:rPr>
              <a:t>deduzioni in fatto </a:t>
            </a:r>
            <a:r>
              <a:rPr lang="it-IT" altLang="it-IT" sz="1800"/>
              <a:t>e l’altra contiene le eventuali </a:t>
            </a:r>
            <a:r>
              <a:rPr lang="it-IT" altLang="it-IT" sz="1800">
                <a:solidFill>
                  <a:srgbClr val="FF0000"/>
                </a:solidFill>
              </a:rPr>
              <a:t>argomentazioni in diritto</a:t>
            </a:r>
            <a:r>
              <a:rPr lang="it-IT" altLang="it-IT" sz="1800"/>
              <a:t>. </a:t>
            </a:r>
          </a:p>
          <a:p>
            <a:pPr algn="just">
              <a:spcBef>
                <a:spcPct val="0"/>
              </a:spcBef>
              <a:buFontTx/>
              <a:buNone/>
            </a:pPr>
            <a:endParaRPr lang="it-IT" altLang="it-IT" sz="1800"/>
          </a:p>
          <a:p>
            <a:pPr algn="just">
              <a:spcBef>
                <a:spcPct val="0"/>
              </a:spcBef>
              <a:buFontTx/>
              <a:buNone/>
            </a:pPr>
            <a:r>
              <a:rPr lang="it-IT" altLang="it-IT" sz="1800" b="1" u="sng">
                <a:solidFill>
                  <a:srgbClr val="FF0000"/>
                </a:solidFill>
              </a:rPr>
              <a:t>FORMULAZIONE DELLA PARTE IN FATTO</a:t>
            </a:r>
            <a:r>
              <a:rPr lang="it-IT" altLang="it-IT" sz="1800" b="1">
                <a:solidFill>
                  <a:srgbClr val="FF0000"/>
                </a:solidFill>
              </a:rPr>
              <a:t> </a:t>
            </a:r>
            <a:r>
              <a:rPr lang="it-IT" altLang="it-IT" sz="1800"/>
              <a:t>– Le </a:t>
            </a:r>
            <a:r>
              <a:rPr lang="it-IT" altLang="it-IT" sz="1800">
                <a:solidFill>
                  <a:srgbClr val="FF0000"/>
                </a:solidFill>
              </a:rPr>
              <a:t>deduzioni in fatto sono formulate per articoli separati e distinti, progressivamente numerati</a:t>
            </a:r>
            <a:r>
              <a:rPr lang="it-IT" altLang="it-IT" sz="1800"/>
              <a:t>. Esse sono idonee a costituire le future capitolazioni istruttorie.</a:t>
            </a:r>
          </a:p>
          <a:p>
            <a:pPr algn="just">
              <a:spcBef>
                <a:spcPct val="0"/>
              </a:spcBef>
              <a:buFontTx/>
              <a:buNone/>
            </a:pPr>
            <a:endParaRPr lang="it-IT" altLang="it-IT" sz="1800" b="1"/>
          </a:p>
          <a:p>
            <a:pPr algn="just">
              <a:spcBef>
                <a:spcPct val="0"/>
              </a:spcBef>
              <a:buFontTx/>
              <a:buNone/>
            </a:pPr>
            <a:r>
              <a:rPr lang="it-IT" altLang="it-IT" sz="1800" b="1" u="sng">
                <a:solidFill>
                  <a:srgbClr val="FF0000"/>
                </a:solidFill>
              </a:rPr>
              <a:t>SUDDIVISIONE DELLA PARTE IN DIRITTO</a:t>
            </a:r>
            <a:r>
              <a:rPr lang="it-IT" altLang="it-IT" sz="1800" b="1">
                <a:solidFill>
                  <a:srgbClr val="FF0000"/>
                </a:solidFill>
              </a:rPr>
              <a:t> </a:t>
            </a:r>
            <a:r>
              <a:rPr lang="it-IT" altLang="it-IT" sz="1800"/>
              <a:t>– La </a:t>
            </a:r>
            <a:r>
              <a:rPr lang="it-IT" altLang="it-IT" sz="1800">
                <a:solidFill>
                  <a:srgbClr val="FF0000"/>
                </a:solidFill>
              </a:rPr>
              <a:t>parte argomentativa e valutativa è redatta secondo la tecnica della scansione in appositi paragrafi e sotto-paragrafi separati e titolati</a:t>
            </a:r>
            <a:r>
              <a:rPr lang="it-IT" altLang="it-IT" sz="1800"/>
              <a:t>. Negli atti più complessi può essere anteposto un indice-sommario</a:t>
            </a:r>
            <a:r>
              <a:rPr lang="it-IT" altLang="it-IT" sz="1600"/>
              <a:t>.</a:t>
            </a:r>
          </a:p>
        </p:txBody>
      </p:sp>
      <p:sp>
        <p:nvSpPr>
          <p:cNvPr id="13315" name="CasellaDiTesto 7"/>
          <p:cNvSpPr txBox="1">
            <a:spLocks noChangeArrowheads="1"/>
          </p:cNvSpPr>
          <p:nvPr/>
        </p:nvSpPr>
        <p:spPr bwMode="auto">
          <a:xfrm>
            <a:off x="2305050" y="668338"/>
            <a:ext cx="78295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Suggerimenti di carattere «stilistico»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ttangolo 1"/>
          <p:cNvSpPr>
            <a:spLocks noChangeArrowheads="1"/>
          </p:cNvSpPr>
          <p:nvPr/>
        </p:nvSpPr>
        <p:spPr bwMode="auto">
          <a:xfrm>
            <a:off x="2257425" y="966788"/>
            <a:ext cx="769778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800" b="1">
                <a:solidFill>
                  <a:srgbClr val="FF0000"/>
                </a:solidFill>
                <a:latin typeface="Arial" panose="020B0604020202020204" pitchFamily="34" charset="0"/>
              </a:rPr>
              <a:t>I DIFETTI DELL’ATTO DI CITAZIONE</a:t>
            </a:r>
          </a:p>
          <a:p>
            <a:pPr eaLnBrk="1" hangingPunct="1">
              <a:spcBef>
                <a:spcPct val="0"/>
              </a:spcBef>
              <a:buFontTx/>
              <a:buNone/>
            </a:pPr>
            <a:endParaRPr lang="it-IT" altLang="it-IT" sz="2800" b="1">
              <a:solidFill>
                <a:srgbClr val="FF0000"/>
              </a:solidFill>
              <a:latin typeface="Arial" panose="020B0604020202020204" pitchFamily="34" charset="0"/>
            </a:endParaRPr>
          </a:p>
          <a:p>
            <a:pPr eaLnBrk="1" hangingPunct="1">
              <a:spcBef>
                <a:spcPct val="0"/>
              </a:spcBef>
              <a:buFont typeface="Wingdings" panose="05000000000000000000" pitchFamily="2" charset="2"/>
              <a:buChar char="q"/>
            </a:pPr>
            <a:r>
              <a:rPr lang="it-IT" altLang="it-IT" sz="1800" b="1">
                <a:solidFill>
                  <a:srgbClr val="7030A0"/>
                </a:solidFill>
                <a:latin typeface="Arial" panose="020B0604020202020204" pitchFamily="34" charset="0"/>
              </a:rPr>
              <a:t>Commistione dell’esposizione di fatto e di diritto; esposizione “disordinata”</a:t>
            </a:r>
          </a:p>
          <a:p>
            <a:pPr eaLnBrk="1" hangingPunct="1">
              <a:spcBef>
                <a:spcPct val="0"/>
              </a:spcBef>
              <a:buFont typeface="Wingdings" panose="05000000000000000000" pitchFamily="2" charset="2"/>
              <a:buChar char="q"/>
            </a:pPr>
            <a:endParaRPr lang="it-IT" altLang="it-IT" sz="1800">
              <a:latin typeface="Arial" panose="020B0604020202020204" pitchFamily="34" charset="0"/>
            </a:endParaRPr>
          </a:p>
          <a:p>
            <a:pPr eaLnBrk="1" hangingPunct="1">
              <a:spcBef>
                <a:spcPct val="0"/>
              </a:spcBef>
              <a:buFont typeface="Wingdings" panose="05000000000000000000" pitchFamily="2" charset="2"/>
              <a:buChar char="q"/>
            </a:pPr>
            <a:r>
              <a:rPr lang="it-IT" altLang="it-IT" sz="1800" b="1">
                <a:solidFill>
                  <a:srgbClr val="7030A0"/>
                </a:solidFill>
                <a:latin typeface="Arial" panose="020B0604020202020204" pitchFamily="34" charset="0"/>
              </a:rPr>
              <a:t>Mancanza di inquadramento giuridico esplicito della domanda</a:t>
            </a:r>
          </a:p>
          <a:p>
            <a:pPr eaLnBrk="1" hangingPunct="1">
              <a:spcBef>
                <a:spcPct val="0"/>
              </a:spcBef>
              <a:buFont typeface="Wingdings" panose="05000000000000000000" pitchFamily="2" charset="2"/>
              <a:buChar char="q"/>
            </a:pPr>
            <a:endParaRPr lang="it-IT" altLang="it-IT" sz="1800">
              <a:latin typeface="Arial" panose="020B0604020202020204" pitchFamily="34" charset="0"/>
            </a:endParaRPr>
          </a:p>
          <a:p>
            <a:pPr eaLnBrk="1" hangingPunct="1">
              <a:spcBef>
                <a:spcPct val="0"/>
              </a:spcBef>
              <a:buFont typeface="Wingdings" panose="05000000000000000000" pitchFamily="2" charset="2"/>
              <a:buChar char="q"/>
            </a:pPr>
            <a:r>
              <a:rPr lang="it-IT" altLang="it-IT" sz="1800" b="1">
                <a:solidFill>
                  <a:srgbClr val="7030A0"/>
                </a:solidFill>
                <a:latin typeface="Arial" panose="020B0604020202020204" pitchFamily="34" charset="0"/>
              </a:rPr>
              <a:t>Contaminazioni valutative nella esposizione dei fatti</a:t>
            </a:r>
          </a:p>
          <a:p>
            <a:pPr eaLnBrk="1" hangingPunct="1">
              <a:spcBef>
                <a:spcPct val="0"/>
              </a:spcBef>
              <a:buFont typeface="Wingdings" panose="05000000000000000000" pitchFamily="2" charset="2"/>
              <a:buChar char="q"/>
            </a:pPr>
            <a:endParaRPr lang="it-IT" altLang="it-IT" sz="1800">
              <a:latin typeface="Arial" panose="020B0604020202020204" pitchFamily="34" charset="0"/>
            </a:endParaRPr>
          </a:p>
          <a:p>
            <a:pPr eaLnBrk="1" hangingPunct="1">
              <a:spcBef>
                <a:spcPct val="0"/>
              </a:spcBef>
              <a:buFont typeface="Wingdings" panose="05000000000000000000" pitchFamily="2" charset="2"/>
              <a:buChar char="q"/>
            </a:pPr>
            <a:r>
              <a:rPr lang="it-IT" altLang="it-IT" sz="1800" b="1">
                <a:solidFill>
                  <a:srgbClr val="7030A0"/>
                </a:solidFill>
                <a:latin typeface="Arial" panose="020B0604020202020204" pitchFamily="34" charset="0"/>
              </a:rPr>
              <a:t>Conclusioni contenenti contaminazioni esplicative</a:t>
            </a:r>
          </a:p>
          <a:p>
            <a:pPr eaLnBrk="1" hangingPunct="1">
              <a:spcBef>
                <a:spcPct val="0"/>
              </a:spcBef>
              <a:buFont typeface="Wingdings" panose="05000000000000000000" pitchFamily="2" charset="2"/>
              <a:buChar char="q"/>
            </a:pPr>
            <a:endParaRPr lang="it-IT" altLang="it-IT" sz="1800">
              <a:latin typeface="Arial" panose="020B0604020202020204" pitchFamily="34" charset="0"/>
            </a:endParaRPr>
          </a:p>
          <a:p>
            <a:pPr eaLnBrk="1" hangingPunct="1">
              <a:spcBef>
                <a:spcPct val="0"/>
              </a:spcBef>
              <a:buFont typeface="Wingdings" panose="05000000000000000000" pitchFamily="2" charset="2"/>
              <a:buChar char="q"/>
            </a:pPr>
            <a:r>
              <a:rPr lang="it-IT" altLang="it-IT" sz="1800" b="1">
                <a:solidFill>
                  <a:srgbClr val="7030A0"/>
                </a:solidFill>
                <a:latin typeface="Arial" panose="020B0604020202020204" pitchFamily="34" charset="0"/>
              </a:rPr>
              <a:t>Sovrabbondanti citazioni di giurisprudenza</a:t>
            </a:r>
          </a:p>
          <a:p>
            <a:pPr eaLnBrk="1" hangingPunct="1">
              <a:spcBef>
                <a:spcPct val="0"/>
              </a:spcBef>
              <a:buFont typeface="Wingdings" panose="05000000000000000000" pitchFamily="2" charset="2"/>
              <a:buChar char="q"/>
            </a:pPr>
            <a:endParaRPr lang="it-IT" altLang="it-IT" sz="1800">
              <a:latin typeface="Arial" panose="020B0604020202020204" pitchFamily="34" charset="0"/>
            </a:endParaRPr>
          </a:p>
          <a:p>
            <a:pPr eaLnBrk="1" hangingPunct="1">
              <a:spcBef>
                <a:spcPct val="0"/>
              </a:spcBef>
              <a:buFont typeface="Wingdings" panose="05000000000000000000" pitchFamily="2" charset="2"/>
              <a:buChar char="q"/>
            </a:pPr>
            <a:r>
              <a:rPr lang="it-IT" altLang="it-IT" sz="1800" b="1">
                <a:solidFill>
                  <a:srgbClr val="7030A0"/>
                </a:solidFill>
                <a:latin typeface="Arial" panose="020B0604020202020204" pitchFamily="34" charset="0"/>
              </a:rPr>
              <a:t>Insufficiente esposizione dei fatti costitutivi</a:t>
            </a:r>
          </a:p>
          <a:p>
            <a:pPr eaLnBrk="1" hangingPunct="1">
              <a:spcBef>
                <a:spcPct val="0"/>
              </a:spcBef>
              <a:buFontTx/>
              <a:buNone/>
            </a:pPr>
            <a:endParaRPr lang="it-IT" altLang="it-IT" sz="1800">
              <a:latin typeface="Arial" panose="020B0604020202020204" pitchFamily="34" charset="0"/>
            </a:endParaRPr>
          </a:p>
          <a:p>
            <a:pPr eaLnBrk="1" hangingPunct="1">
              <a:spcBef>
                <a:spcPct val="0"/>
              </a:spcBef>
              <a:buFontTx/>
              <a:buNone/>
            </a:pPr>
            <a:r>
              <a:rPr lang="it-IT" altLang="it-IT" sz="1800" b="1">
                <a:latin typeface="Arial" panose="020B0604020202020204" pitchFamily="34" charset="0"/>
              </a:rPr>
              <a:t>SI RIFLETTONO NECESSARIAMENTE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ttangolo 1"/>
          <p:cNvSpPr>
            <a:spLocks noChangeArrowheads="1"/>
          </p:cNvSpPr>
          <p:nvPr/>
        </p:nvSpPr>
        <p:spPr bwMode="auto">
          <a:xfrm>
            <a:off x="2417763" y="1166813"/>
            <a:ext cx="75485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800" b="1">
                <a:solidFill>
                  <a:srgbClr val="FF0000"/>
                </a:solidFill>
                <a:latin typeface="Arial" panose="020B0604020202020204" pitchFamily="34" charset="0"/>
              </a:rPr>
              <a:t>SUGLI ATTI DIFENSIVI DEL CONVENUTO</a:t>
            </a:r>
          </a:p>
          <a:p>
            <a:pPr eaLnBrk="1" hangingPunct="1">
              <a:spcBef>
                <a:spcPct val="0"/>
              </a:spcBef>
              <a:buFontTx/>
              <a:buNone/>
            </a:pPr>
            <a:endParaRPr lang="it-IT" altLang="it-IT" sz="1800" b="1">
              <a:latin typeface="Arial" panose="020B0604020202020204" pitchFamily="34" charset="0"/>
            </a:endParaRPr>
          </a:p>
          <a:p>
            <a:pPr eaLnBrk="1" hangingPunct="1">
              <a:spcBef>
                <a:spcPct val="0"/>
              </a:spcBef>
              <a:buFont typeface="Wingdings" panose="05000000000000000000" pitchFamily="2" charset="2"/>
              <a:buChar char="q"/>
            </a:pPr>
            <a:r>
              <a:rPr lang="it-IT" altLang="it-IT" sz="1800" b="1">
                <a:solidFill>
                  <a:srgbClr val="00B050"/>
                </a:solidFill>
                <a:latin typeface="Arial" panose="020B0604020202020204" pitchFamily="34" charset="0"/>
              </a:rPr>
              <a:t>Frequenti eccezioni di nullità della citazione (per mancata esposizione dei fatti costitutivi)</a:t>
            </a:r>
          </a:p>
          <a:p>
            <a:pPr eaLnBrk="1" hangingPunct="1">
              <a:spcBef>
                <a:spcPct val="0"/>
              </a:spcBef>
              <a:buFont typeface="Wingdings" panose="05000000000000000000" pitchFamily="2" charset="2"/>
              <a:buChar char="q"/>
            </a:pPr>
            <a:endParaRPr lang="it-IT" altLang="it-IT" sz="1800">
              <a:latin typeface="Arial" panose="020B0604020202020204" pitchFamily="34" charset="0"/>
            </a:endParaRPr>
          </a:p>
          <a:p>
            <a:pPr eaLnBrk="1" hangingPunct="1">
              <a:spcBef>
                <a:spcPct val="0"/>
              </a:spcBef>
              <a:buFont typeface="Wingdings" panose="05000000000000000000" pitchFamily="2" charset="2"/>
              <a:buChar char="q"/>
            </a:pPr>
            <a:r>
              <a:rPr lang="it-IT" altLang="it-IT" sz="1800" b="1">
                <a:solidFill>
                  <a:srgbClr val="00B050"/>
                </a:solidFill>
                <a:latin typeface="Arial" panose="020B0604020202020204" pitchFamily="34" charset="0"/>
              </a:rPr>
              <a:t>Moltiplicazione delle difese (per fronteggiare tutti i possibili inquadramenti normativi)</a:t>
            </a:r>
          </a:p>
          <a:p>
            <a:pPr eaLnBrk="1" hangingPunct="1">
              <a:spcBef>
                <a:spcPct val="0"/>
              </a:spcBef>
              <a:buFont typeface="Wingdings" panose="05000000000000000000" pitchFamily="2" charset="2"/>
              <a:buChar char="q"/>
            </a:pPr>
            <a:endParaRPr lang="it-IT" altLang="it-IT" sz="1800">
              <a:latin typeface="Arial" panose="020B0604020202020204" pitchFamily="34" charset="0"/>
            </a:endParaRPr>
          </a:p>
          <a:p>
            <a:pPr eaLnBrk="1" hangingPunct="1">
              <a:spcBef>
                <a:spcPct val="0"/>
              </a:spcBef>
              <a:buFont typeface="Wingdings" panose="05000000000000000000" pitchFamily="2" charset="2"/>
              <a:buChar char="q"/>
            </a:pPr>
            <a:r>
              <a:rPr lang="it-IT" altLang="it-IT" sz="1800" b="1">
                <a:solidFill>
                  <a:srgbClr val="00B050"/>
                </a:solidFill>
                <a:latin typeface="Arial" panose="020B0604020202020204" pitchFamily="34" charset="0"/>
              </a:rPr>
              <a:t>Difficoltà a prendere specifica posizione sui singoli fatti allegati  contestazioni generiche e generalizzate</a:t>
            </a:r>
          </a:p>
          <a:p>
            <a:pPr eaLnBrk="1" hangingPunct="1">
              <a:spcBef>
                <a:spcPct val="0"/>
              </a:spcBef>
              <a:buFont typeface="Wingdings" panose="05000000000000000000" pitchFamily="2" charset="2"/>
              <a:buChar char="q"/>
            </a:pPr>
            <a:endParaRPr lang="it-IT" altLang="it-IT" sz="1800">
              <a:latin typeface="Arial" panose="020B0604020202020204" pitchFamily="34" charset="0"/>
            </a:endParaRPr>
          </a:p>
          <a:p>
            <a:pPr eaLnBrk="1" hangingPunct="1">
              <a:spcBef>
                <a:spcPct val="0"/>
              </a:spcBef>
              <a:buFont typeface="Wingdings" panose="05000000000000000000" pitchFamily="2" charset="2"/>
              <a:buChar char="q"/>
            </a:pPr>
            <a:r>
              <a:rPr lang="it-IT" altLang="it-IT" sz="1800" b="1">
                <a:solidFill>
                  <a:srgbClr val="00B050"/>
                </a:solidFill>
                <a:latin typeface="Arial" panose="020B0604020202020204" pitchFamily="34" charset="0"/>
              </a:rPr>
              <a:t>Sovrabbondanti citazioni di giurisprudenza (asseritamente di segno contrario a quella citata dall’attore)</a:t>
            </a:r>
          </a:p>
          <a:p>
            <a:pPr eaLnBrk="1" hangingPunct="1">
              <a:spcBef>
                <a:spcPct val="0"/>
              </a:spcBef>
              <a:buFontTx/>
              <a:buNone/>
            </a:pPr>
            <a:endParaRPr lang="it-IT" altLang="it-IT" sz="1800">
              <a:latin typeface="Arial" panose="020B0604020202020204" pitchFamily="34" charset="0"/>
            </a:endParaRPr>
          </a:p>
          <a:p>
            <a:pPr eaLnBrk="1" hangingPunct="1">
              <a:spcBef>
                <a:spcPct val="0"/>
              </a:spcBef>
              <a:buFontTx/>
              <a:buNone/>
            </a:pPr>
            <a:r>
              <a:rPr lang="it-IT" altLang="it-IT" sz="1800" b="1">
                <a:latin typeface="Arial" panose="020B0604020202020204" pitchFamily="34" charset="0"/>
              </a:rPr>
              <a:t>E ANCHE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ttangolo 1"/>
          <p:cNvSpPr>
            <a:spLocks noChangeArrowheads="1"/>
          </p:cNvSpPr>
          <p:nvPr/>
        </p:nvSpPr>
        <p:spPr bwMode="auto">
          <a:xfrm>
            <a:off x="2257425" y="914400"/>
            <a:ext cx="770890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FF0000"/>
                </a:solidFill>
                <a:latin typeface="Arial" panose="020B0604020202020204" pitchFamily="34" charset="0"/>
              </a:rPr>
              <a:t>SUL PROCESSO E SUI SUOI ESITI</a:t>
            </a:r>
          </a:p>
          <a:p>
            <a:pPr eaLnBrk="1" hangingPunct="1">
              <a:spcBef>
                <a:spcPct val="0"/>
              </a:spcBef>
              <a:buFontTx/>
              <a:buNone/>
            </a:pPr>
            <a:endParaRPr lang="it-IT" altLang="it-IT" sz="2400" b="1">
              <a:solidFill>
                <a:srgbClr val="FF0000"/>
              </a:solidFill>
              <a:latin typeface="Arial" panose="020B0604020202020204" pitchFamily="34" charset="0"/>
            </a:endParaRPr>
          </a:p>
          <a:p>
            <a:pPr eaLnBrk="1" hangingPunct="1">
              <a:spcBef>
                <a:spcPct val="0"/>
              </a:spcBef>
              <a:buFont typeface="Wingdings" panose="05000000000000000000" pitchFamily="2" charset="2"/>
              <a:buChar char="Ø"/>
            </a:pPr>
            <a:r>
              <a:rPr lang="it-IT" altLang="it-IT" sz="1800" b="1">
                <a:solidFill>
                  <a:srgbClr val="FF3300"/>
                </a:solidFill>
                <a:latin typeface="Arial" panose="020B0604020202020204" pitchFamily="34" charset="0"/>
              </a:rPr>
              <a:t>Dilatazione dell’attività istruttoria conseguente al restringimento dell’area della non contestazione</a:t>
            </a:r>
          </a:p>
          <a:p>
            <a:pPr eaLnBrk="1" hangingPunct="1">
              <a:spcBef>
                <a:spcPct val="0"/>
              </a:spcBef>
              <a:buFont typeface="Wingdings" panose="05000000000000000000" pitchFamily="2" charset="2"/>
              <a:buChar char="Ø"/>
            </a:pPr>
            <a:endParaRPr lang="it-IT" altLang="it-IT" sz="1800">
              <a:latin typeface="Arial" panose="020B0604020202020204" pitchFamily="34" charset="0"/>
            </a:endParaRPr>
          </a:p>
          <a:p>
            <a:pPr eaLnBrk="1" hangingPunct="1">
              <a:spcBef>
                <a:spcPct val="0"/>
              </a:spcBef>
              <a:buFont typeface="Wingdings" panose="05000000000000000000" pitchFamily="2" charset="2"/>
              <a:buChar char="Ø"/>
            </a:pPr>
            <a:r>
              <a:rPr lang="it-IT" altLang="it-IT" sz="1800" b="1">
                <a:solidFill>
                  <a:srgbClr val="FF3300"/>
                </a:solidFill>
                <a:latin typeface="Arial" panose="020B0604020202020204" pitchFamily="34" charset="0"/>
              </a:rPr>
              <a:t>Scarsa prevedibilità delle decisioni istruttorie e dell’esito del giudizio</a:t>
            </a:r>
          </a:p>
          <a:p>
            <a:pPr eaLnBrk="1" hangingPunct="1">
              <a:spcBef>
                <a:spcPct val="0"/>
              </a:spcBef>
              <a:buFont typeface="Wingdings" panose="05000000000000000000" pitchFamily="2" charset="2"/>
              <a:buChar char="Ø"/>
            </a:pPr>
            <a:endParaRPr lang="it-IT" altLang="it-IT" sz="1800">
              <a:latin typeface="Arial" panose="020B0604020202020204" pitchFamily="34" charset="0"/>
            </a:endParaRPr>
          </a:p>
          <a:p>
            <a:pPr eaLnBrk="1" hangingPunct="1">
              <a:spcBef>
                <a:spcPct val="0"/>
              </a:spcBef>
              <a:buFont typeface="Wingdings" panose="05000000000000000000" pitchFamily="2" charset="2"/>
              <a:buChar char="Ø"/>
            </a:pPr>
            <a:r>
              <a:rPr lang="it-IT" altLang="it-IT" sz="1800" b="1">
                <a:solidFill>
                  <a:srgbClr val="FF3300"/>
                </a:solidFill>
                <a:latin typeface="Arial" panose="020B0604020202020204" pitchFamily="34" charset="0"/>
              </a:rPr>
              <a:t>Rischi per la parte di non riuscire a provare (per esclusione dei capitoli di prova contenenti valutazioni)</a:t>
            </a:r>
          </a:p>
          <a:p>
            <a:pPr eaLnBrk="1" hangingPunct="1">
              <a:spcBef>
                <a:spcPct val="0"/>
              </a:spcBef>
              <a:buFont typeface="Wingdings" panose="05000000000000000000" pitchFamily="2" charset="2"/>
              <a:buChar char="Ø"/>
            </a:pPr>
            <a:endParaRPr lang="it-IT" altLang="it-IT" sz="1800">
              <a:latin typeface="Arial" panose="020B0604020202020204" pitchFamily="34" charset="0"/>
            </a:endParaRPr>
          </a:p>
          <a:p>
            <a:pPr eaLnBrk="1" hangingPunct="1">
              <a:spcBef>
                <a:spcPct val="0"/>
              </a:spcBef>
              <a:buFont typeface="Wingdings" panose="05000000000000000000" pitchFamily="2" charset="2"/>
              <a:buChar char="Ø"/>
            </a:pPr>
            <a:r>
              <a:rPr lang="it-IT" altLang="it-IT" sz="1800" b="1">
                <a:solidFill>
                  <a:srgbClr val="FF3300"/>
                </a:solidFill>
                <a:latin typeface="Arial" panose="020B0604020202020204" pitchFamily="34" charset="0"/>
              </a:rPr>
              <a:t>Rischio per la parte di essere gravata dell’onere di contestare </a:t>
            </a:r>
          </a:p>
          <a:p>
            <a:pPr eaLnBrk="1" hangingPunct="1">
              <a:spcBef>
                <a:spcPct val="0"/>
              </a:spcBef>
              <a:buFontTx/>
              <a:buNone/>
            </a:pPr>
            <a:r>
              <a:rPr lang="it-IT" altLang="it-IT" sz="1800" b="1">
                <a:solidFill>
                  <a:srgbClr val="FF3300"/>
                </a:solidFill>
                <a:latin typeface="Arial" panose="020B0604020202020204" pitchFamily="34" charset="0"/>
              </a:rPr>
              <a:t>circostanze esposte in modo poco chiaro dall’avversario</a:t>
            </a:r>
          </a:p>
          <a:p>
            <a:pPr eaLnBrk="1" hangingPunct="1">
              <a:spcBef>
                <a:spcPct val="0"/>
              </a:spcBef>
              <a:buFontTx/>
              <a:buNone/>
            </a:pPr>
            <a:endParaRPr lang="it-IT" altLang="it-IT" sz="1800">
              <a:latin typeface="Arial" panose="020B0604020202020204" pitchFamily="34" charset="0"/>
            </a:endParaRPr>
          </a:p>
          <a:p>
            <a:pPr eaLnBrk="1" hangingPunct="1">
              <a:spcBef>
                <a:spcPct val="0"/>
              </a:spcBef>
              <a:buFont typeface="Wingdings" panose="05000000000000000000" pitchFamily="2" charset="2"/>
              <a:buChar char="Ø"/>
            </a:pPr>
            <a:r>
              <a:rPr lang="it-IT" altLang="it-IT" sz="1800" b="1">
                <a:solidFill>
                  <a:srgbClr val="FF3300"/>
                </a:solidFill>
                <a:latin typeface="Arial" panose="020B0604020202020204" pitchFamily="34" charset="0"/>
              </a:rPr>
              <a:t>Difficoltà di gestione nel PCT di atti ponderosi</a:t>
            </a:r>
          </a:p>
          <a:p>
            <a:pPr eaLnBrk="1" hangingPunct="1">
              <a:spcBef>
                <a:spcPct val="0"/>
              </a:spcBef>
              <a:buFontTx/>
              <a:buNone/>
            </a:pPr>
            <a:endParaRPr lang="it-IT" altLang="it-IT" sz="1800">
              <a:latin typeface="Arial" panose="020B0604020202020204" pitchFamily="34" charset="0"/>
            </a:endParaRPr>
          </a:p>
          <a:p>
            <a:pPr eaLnBrk="1" hangingPunct="1">
              <a:spcBef>
                <a:spcPct val="0"/>
              </a:spcBef>
              <a:buFontTx/>
              <a:buNone/>
            </a:pPr>
            <a:r>
              <a:rPr lang="it-IT" altLang="it-IT" sz="1800" b="1">
                <a:latin typeface="Arial" panose="020B0604020202020204" pitchFamily="34" charset="0"/>
              </a:rPr>
              <a:t>E INFINE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ttangolo 1"/>
          <p:cNvSpPr>
            <a:spLocks noChangeArrowheads="1"/>
          </p:cNvSpPr>
          <p:nvPr/>
        </p:nvSpPr>
        <p:spPr bwMode="auto">
          <a:xfrm>
            <a:off x="2417764" y="1179514"/>
            <a:ext cx="7559675"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FF0000"/>
                </a:solidFill>
                <a:latin typeface="Arial" panose="020B0604020202020204" pitchFamily="34" charset="0"/>
              </a:rPr>
              <a:t>SULLA SENTENZA</a:t>
            </a:r>
          </a:p>
          <a:p>
            <a:pPr eaLnBrk="1" hangingPunct="1">
              <a:spcBef>
                <a:spcPct val="0"/>
              </a:spcBef>
              <a:buFontTx/>
              <a:buNone/>
            </a:pPr>
            <a:endParaRPr lang="it-IT" altLang="it-IT" sz="2400" b="1">
              <a:solidFill>
                <a:srgbClr val="FF0000"/>
              </a:solidFill>
              <a:latin typeface="Arial" panose="020B0604020202020204" pitchFamily="34" charset="0"/>
            </a:endParaRPr>
          </a:p>
          <a:p>
            <a:pPr eaLnBrk="1" hangingPunct="1">
              <a:spcBef>
                <a:spcPct val="0"/>
              </a:spcBef>
              <a:buFont typeface="Wingdings" panose="05000000000000000000" pitchFamily="2" charset="2"/>
              <a:buChar char="q"/>
            </a:pPr>
            <a:r>
              <a:rPr lang="it-IT" altLang="it-IT" sz="2400">
                <a:solidFill>
                  <a:srgbClr val="FF0000"/>
                </a:solidFill>
                <a:latin typeface="Arial" panose="020B0604020202020204" pitchFamily="34" charset="0"/>
              </a:rPr>
              <a:t>Inquadramento normativo: maggiore complessità e rischi di contestazioni</a:t>
            </a:r>
          </a:p>
          <a:p>
            <a:pPr eaLnBrk="1" hangingPunct="1">
              <a:spcBef>
                <a:spcPct val="0"/>
              </a:spcBef>
              <a:buFont typeface="Wingdings" panose="05000000000000000000" pitchFamily="2" charset="2"/>
              <a:buChar char="q"/>
            </a:pPr>
            <a:endParaRPr lang="it-IT" altLang="it-IT" sz="2400">
              <a:latin typeface="Arial" panose="020B0604020202020204" pitchFamily="34" charset="0"/>
            </a:endParaRPr>
          </a:p>
          <a:p>
            <a:pPr eaLnBrk="1" hangingPunct="1">
              <a:spcBef>
                <a:spcPct val="0"/>
              </a:spcBef>
              <a:buFont typeface="Wingdings" panose="05000000000000000000" pitchFamily="2" charset="2"/>
              <a:buChar char="q"/>
            </a:pPr>
            <a:r>
              <a:rPr lang="it-IT" altLang="it-IT" sz="2400">
                <a:solidFill>
                  <a:srgbClr val="FF0000"/>
                </a:solidFill>
                <a:latin typeface="Arial" panose="020B0604020202020204" pitchFamily="34" charset="0"/>
              </a:rPr>
              <a:t>Maggiore complessità nella ricostruzione del fatto</a:t>
            </a:r>
          </a:p>
          <a:p>
            <a:pPr eaLnBrk="1" hangingPunct="1">
              <a:spcBef>
                <a:spcPct val="0"/>
              </a:spcBef>
              <a:buFont typeface="Wingdings" panose="05000000000000000000" pitchFamily="2" charset="2"/>
              <a:buChar char="q"/>
            </a:pPr>
            <a:endParaRPr lang="it-IT" altLang="it-IT" sz="2400">
              <a:latin typeface="Arial" panose="020B0604020202020204" pitchFamily="34" charset="0"/>
            </a:endParaRPr>
          </a:p>
          <a:p>
            <a:pPr eaLnBrk="1" hangingPunct="1">
              <a:spcBef>
                <a:spcPct val="0"/>
              </a:spcBef>
              <a:buFont typeface="Wingdings" panose="05000000000000000000" pitchFamily="2" charset="2"/>
              <a:buChar char="q"/>
            </a:pPr>
            <a:r>
              <a:rPr lang="it-IT" altLang="it-IT" sz="2400">
                <a:solidFill>
                  <a:srgbClr val="FF0000"/>
                </a:solidFill>
                <a:latin typeface="Arial" panose="020B0604020202020204" pitchFamily="34" charset="0"/>
              </a:rPr>
              <a:t>Necessità di esaminare una maggior mole di risultanze istruttorie</a:t>
            </a:r>
          </a:p>
          <a:p>
            <a:pPr eaLnBrk="1" hangingPunct="1">
              <a:spcBef>
                <a:spcPct val="0"/>
              </a:spcBef>
              <a:buFont typeface="Wingdings" panose="05000000000000000000" pitchFamily="2" charset="2"/>
              <a:buChar char="q"/>
            </a:pPr>
            <a:endParaRPr lang="it-IT" altLang="it-IT" sz="2400">
              <a:latin typeface="Arial" panose="020B0604020202020204" pitchFamily="34" charset="0"/>
            </a:endParaRPr>
          </a:p>
          <a:p>
            <a:pPr eaLnBrk="1" hangingPunct="1">
              <a:spcBef>
                <a:spcPct val="0"/>
              </a:spcBef>
              <a:buFont typeface="Wingdings" panose="05000000000000000000" pitchFamily="2" charset="2"/>
              <a:buChar char="q"/>
            </a:pPr>
            <a:r>
              <a:rPr lang="it-IT" altLang="it-IT" sz="2400">
                <a:solidFill>
                  <a:srgbClr val="FF0000"/>
                </a:solidFill>
                <a:latin typeface="Arial" panose="020B0604020202020204" pitchFamily="34" charset="0"/>
              </a:rPr>
              <a:t>Rischio di “perdita di dati”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tangolo 1"/>
          <p:cNvSpPr>
            <a:spLocks noChangeArrowheads="1"/>
          </p:cNvSpPr>
          <p:nvPr/>
        </p:nvSpPr>
        <p:spPr bwMode="auto">
          <a:xfrm>
            <a:off x="2087564" y="839789"/>
            <a:ext cx="808037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FF0000"/>
                </a:solidFill>
                <a:latin typeface="Arial" panose="020B0604020202020204" pitchFamily="34" charset="0"/>
              </a:rPr>
              <a:t>AL CONTRARIO …</a:t>
            </a:r>
            <a:r>
              <a:rPr lang="it-IT" altLang="it-IT" sz="1800" b="1">
                <a:latin typeface="Arial" panose="020B0604020202020204" pitchFamily="34" charset="0"/>
              </a:rPr>
              <a:t>	</a:t>
            </a:r>
          </a:p>
          <a:p>
            <a:pPr eaLnBrk="1" hangingPunct="1">
              <a:spcBef>
                <a:spcPct val="0"/>
              </a:spcBef>
              <a:buFontTx/>
              <a:buNone/>
            </a:pPr>
            <a:endParaRPr lang="it-IT" altLang="it-IT" sz="1800" b="1">
              <a:latin typeface="Arial" panose="020B0604020202020204" pitchFamily="34" charset="0"/>
            </a:endParaRPr>
          </a:p>
          <a:p>
            <a:pPr eaLnBrk="1" hangingPunct="1">
              <a:spcBef>
                <a:spcPct val="0"/>
              </a:spcBef>
              <a:buFontTx/>
              <a:buNone/>
            </a:pPr>
            <a:r>
              <a:rPr lang="it-IT" altLang="it-IT" sz="1800">
                <a:latin typeface="Arial" panose="020B0604020202020204" pitchFamily="34" charset="0"/>
              </a:rPr>
              <a:t>un </a:t>
            </a:r>
            <a:r>
              <a:rPr lang="it-IT" altLang="it-IT" sz="1800" b="1">
                <a:solidFill>
                  <a:srgbClr val="FF0000"/>
                </a:solidFill>
                <a:latin typeface="Arial" panose="020B0604020202020204" pitchFamily="34" charset="0"/>
              </a:rPr>
              <a:t>modello “virtuoso” di citazione </a:t>
            </a:r>
            <a:r>
              <a:rPr lang="it-IT" altLang="it-IT" sz="1800">
                <a:latin typeface="Arial" panose="020B0604020202020204" pitchFamily="34" charset="0"/>
              </a:rPr>
              <a:t>induce un modello di difesa “corrispondente”:</a:t>
            </a:r>
          </a:p>
          <a:p>
            <a:pPr eaLnBrk="1" hangingPunct="1">
              <a:spcBef>
                <a:spcPct val="0"/>
              </a:spcBef>
              <a:buFontTx/>
              <a:buNone/>
            </a:pPr>
            <a:endParaRPr lang="it-IT" altLang="it-IT" sz="1800">
              <a:latin typeface="Arial" panose="020B0604020202020204" pitchFamily="34" charset="0"/>
            </a:endParaRPr>
          </a:p>
          <a:p>
            <a:pPr eaLnBrk="1" hangingPunct="1">
              <a:spcBef>
                <a:spcPct val="0"/>
              </a:spcBef>
              <a:buFont typeface="Wingdings" panose="05000000000000000000" pitchFamily="2" charset="2"/>
              <a:buChar char="Ø"/>
            </a:pPr>
            <a:r>
              <a:rPr lang="it-IT" altLang="it-IT" sz="1800">
                <a:latin typeface="Arial" panose="020B0604020202020204" pitchFamily="34" charset="0"/>
              </a:rPr>
              <a:t>La </a:t>
            </a:r>
            <a:r>
              <a:rPr lang="it-IT" altLang="it-IT" sz="1800" b="1">
                <a:solidFill>
                  <a:srgbClr val="FF0000"/>
                </a:solidFill>
                <a:latin typeface="Arial" panose="020B0604020202020204" pitchFamily="34" charset="0"/>
              </a:rPr>
              <a:t>chiarezza</a:t>
            </a:r>
            <a:r>
              <a:rPr lang="it-IT" altLang="it-IT" sz="1800">
                <a:latin typeface="Arial" panose="020B0604020202020204" pitchFamily="34" charset="0"/>
              </a:rPr>
              <a:t> e </a:t>
            </a:r>
            <a:r>
              <a:rPr lang="it-IT" altLang="it-IT" sz="1800" b="1">
                <a:solidFill>
                  <a:srgbClr val="FF0000"/>
                </a:solidFill>
                <a:latin typeface="Arial" panose="020B0604020202020204" pitchFamily="34" charset="0"/>
              </a:rPr>
              <a:t>univocità</a:t>
            </a:r>
            <a:r>
              <a:rPr lang="it-IT" altLang="it-IT" sz="1800">
                <a:latin typeface="Arial" panose="020B0604020202020204" pitchFamily="34" charset="0"/>
              </a:rPr>
              <a:t> delle </a:t>
            </a:r>
            <a:r>
              <a:rPr lang="it-IT" altLang="it-IT" sz="1800" b="1">
                <a:solidFill>
                  <a:srgbClr val="FF0000"/>
                </a:solidFill>
                <a:latin typeface="Arial" panose="020B0604020202020204" pitchFamily="34" charset="0"/>
              </a:rPr>
              <a:t>allegazion</a:t>
            </a:r>
            <a:r>
              <a:rPr lang="it-IT" altLang="it-IT" sz="1800">
                <a:latin typeface="Arial" panose="020B0604020202020204" pitchFamily="34" charset="0"/>
              </a:rPr>
              <a:t>i rende </a:t>
            </a:r>
            <a:r>
              <a:rPr lang="it-IT" altLang="it-IT" sz="1800" b="1">
                <a:solidFill>
                  <a:srgbClr val="00B050"/>
                </a:solidFill>
                <a:latin typeface="Arial" panose="020B0604020202020204" pitchFamily="34" charset="0"/>
              </a:rPr>
              <a:t>non eludibile il dovere di contestazione</a:t>
            </a:r>
          </a:p>
          <a:p>
            <a:pPr eaLnBrk="1" hangingPunct="1">
              <a:spcBef>
                <a:spcPct val="0"/>
              </a:spcBef>
              <a:buFont typeface="Wingdings" panose="05000000000000000000" pitchFamily="2" charset="2"/>
              <a:buChar char="Ø"/>
            </a:pPr>
            <a:endParaRPr lang="it-IT" altLang="it-IT" sz="1800">
              <a:latin typeface="Arial" panose="020B0604020202020204" pitchFamily="34" charset="0"/>
            </a:endParaRPr>
          </a:p>
          <a:p>
            <a:pPr eaLnBrk="1" hangingPunct="1">
              <a:spcBef>
                <a:spcPct val="0"/>
              </a:spcBef>
              <a:buFont typeface="Wingdings" panose="05000000000000000000" pitchFamily="2" charset="2"/>
              <a:buChar char="Ø"/>
            </a:pPr>
            <a:r>
              <a:rPr lang="it-IT" altLang="it-IT" sz="1800">
                <a:latin typeface="Arial" panose="020B0604020202020204" pitchFamily="34" charset="0"/>
              </a:rPr>
              <a:t>La </a:t>
            </a:r>
            <a:r>
              <a:rPr lang="it-IT" altLang="it-IT" sz="1800" b="1">
                <a:solidFill>
                  <a:srgbClr val="FF0000"/>
                </a:solidFill>
                <a:latin typeface="Arial" panose="020B0604020202020204" pitchFamily="34" charset="0"/>
              </a:rPr>
              <a:t>schematicità della esposizione </a:t>
            </a:r>
            <a:r>
              <a:rPr lang="it-IT" altLang="it-IT" sz="1800">
                <a:latin typeface="Arial" panose="020B0604020202020204" pitchFamily="34" charset="0"/>
              </a:rPr>
              <a:t>(per capitoli, per punti) induce </a:t>
            </a:r>
            <a:r>
              <a:rPr lang="it-IT" altLang="it-IT" sz="1800" b="1">
                <a:solidFill>
                  <a:srgbClr val="00B050"/>
                </a:solidFill>
                <a:latin typeface="Arial" panose="020B0604020202020204" pitchFamily="34" charset="0"/>
              </a:rPr>
              <a:t>risposte altrettanto schematiche e non “verbose”</a:t>
            </a:r>
          </a:p>
          <a:p>
            <a:pPr eaLnBrk="1" hangingPunct="1">
              <a:spcBef>
                <a:spcPct val="0"/>
              </a:spcBef>
              <a:buFont typeface="Wingdings" panose="05000000000000000000" pitchFamily="2" charset="2"/>
              <a:buChar char="Ø"/>
            </a:pPr>
            <a:endParaRPr lang="it-IT" altLang="it-IT" sz="1800">
              <a:latin typeface="Arial" panose="020B0604020202020204" pitchFamily="34" charset="0"/>
            </a:endParaRPr>
          </a:p>
          <a:p>
            <a:pPr eaLnBrk="1" hangingPunct="1">
              <a:spcBef>
                <a:spcPct val="0"/>
              </a:spcBef>
              <a:buFont typeface="Wingdings" panose="05000000000000000000" pitchFamily="2" charset="2"/>
              <a:buChar char="Ø"/>
            </a:pPr>
            <a:r>
              <a:rPr lang="it-IT" altLang="it-IT" sz="1800">
                <a:latin typeface="Arial" panose="020B0604020202020204" pitchFamily="34" charset="0"/>
              </a:rPr>
              <a:t>Il </a:t>
            </a:r>
            <a:r>
              <a:rPr lang="it-IT" altLang="it-IT" sz="1800" b="1">
                <a:solidFill>
                  <a:srgbClr val="FF0000"/>
                </a:solidFill>
                <a:latin typeface="Arial" panose="020B0604020202020204" pitchFamily="34" charset="0"/>
              </a:rPr>
              <a:t>chiaro inquadramento normativo </a:t>
            </a:r>
            <a:r>
              <a:rPr lang="it-IT" altLang="it-IT" sz="1800">
                <a:solidFill>
                  <a:srgbClr val="FF0000"/>
                </a:solidFill>
                <a:latin typeface="Arial" panose="020B0604020202020204" pitchFamily="34" charset="0"/>
              </a:rPr>
              <a:t>impone</a:t>
            </a:r>
            <a:r>
              <a:rPr lang="it-IT" altLang="it-IT" sz="1800">
                <a:latin typeface="Arial" panose="020B0604020202020204" pitchFamily="34" charset="0"/>
              </a:rPr>
              <a:t> </a:t>
            </a:r>
            <a:r>
              <a:rPr lang="it-IT" altLang="it-IT" sz="1800" b="1">
                <a:solidFill>
                  <a:srgbClr val="00B050"/>
                </a:solidFill>
                <a:latin typeface="Arial" panose="020B0604020202020204" pitchFamily="34" charset="0"/>
              </a:rPr>
              <a:t>una presa di posizione “netta</a:t>
            </a:r>
            <a:r>
              <a:rPr lang="it-IT" altLang="it-IT" sz="1800">
                <a:latin typeface="Arial" panose="020B0604020202020204" pitchFamily="34" charset="0"/>
              </a:rPr>
              <a:t>”, fondata su argomenti precisi</a:t>
            </a:r>
          </a:p>
          <a:p>
            <a:pPr eaLnBrk="1" hangingPunct="1">
              <a:spcBef>
                <a:spcPct val="0"/>
              </a:spcBef>
              <a:buFontTx/>
              <a:buNone/>
            </a:pPr>
            <a:endParaRPr lang="it-IT" altLang="it-IT" sz="1800">
              <a:latin typeface="Arial" panose="020B0604020202020204" pitchFamily="34" charset="0"/>
            </a:endParaRPr>
          </a:p>
          <a:p>
            <a:pPr eaLnBrk="1" hangingPunct="1">
              <a:spcBef>
                <a:spcPct val="0"/>
              </a:spcBef>
              <a:buFontTx/>
              <a:buNone/>
            </a:pPr>
            <a:r>
              <a:rPr lang="it-IT" altLang="it-IT" sz="1800">
                <a:latin typeface="Arial" panose="020B0604020202020204" pitchFamily="34" charset="0"/>
              </a:rPr>
              <a:t>La </a:t>
            </a:r>
            <a:r>
              <a:rPr lang="it-IT" altLang="it-IT" sz="1800" b="1">
                <a:solidFill>
                  <a:srgbClr val="002060"/>
                </a:solidFill>
                <a:latin typeface="Arial" panose="020B0604020202020204" pitchFamily="34" charset="0"/>
              </a:rPr>
              <a:t>comparsa di risposta </a:t>
            </a:r>
            <a:r>
              <a:rPr lang="it-IT" altLang="it-IT" sz="1800">
                <a:latin typeface="Arial" panose="020B0604020202020204" pitchFamily="34" charset="0"/>
              </a:rPr>
              <a:t>è dunque strettamente correlata alla citazione perché:</a:t>
            </a:r>
          </a:p>
          <a:p>
            <a:pPr eaLnBrk="1" hangingPunct="1">
              <a:spcBef>
                <a:spcPct val="0"/>
              </a:spcBef>
              <a:buFontTx/>
              <a:buNone/>
            </a:pPr>
            <a:r>
              <a:rPr lang="it-IT" altLang="it-IT" sz="1800">
                <a:latin typeface="Arial" panose="020B0604020202020204" pitchFamily="34" charset="0"/>
              </a:rPr>
              <a:t>&gt; </a:t>
            </a:r>
            <a:r>
              <a:rPr lang="it-IT" altLang="it-IT" sz="1800" b="1">
                <a:solidFill>
                  <a:srgbClr val="002060"/>
                </a:solidFill>
                <a:latin typeface="Arial" panose="020B0604020202020204" pitchFamily="34" charset="0"/>
              </a:rPr>
              <a:t>segue</a:t>
            </a:r>
            <a:r>
              <a:rPr lang="it-IT" altLang="it-IT" sz="1800">
                <a:solidFill>
                  <a:srgbClr val="002060"/>
                </a:solidFill>
                <a:latin typeface="Arial" panose="020B0604020202020204" pitchFamily="34" charset="0"/>
              </a:rPr>
              <a:t> (o comunque “rispetta”) l’ordine espositivo della citazione</a:t>
            </a:r>
          </a:p>
          <a:p>
            <a:pPr eaLnBrk="1" hangingPunct="1">
              <a:spcBef>
                <a:spcPct val="0"/>
              </a:spcBef>
              <a:buFontTx/>
              <a:buNone/>
            </a:pPr>
            <a:r>
              <a:rPr lang="it-IT" altLang="it-IT" sz="1800">
                <a:latin typeface="Arial" panose="020B0604020202020204" pitchFamily="34" charset="0"/>
              </a:rPr>
              <a:t>&gt; </a:t>
            </a:r>
            <a:r>
              <a:rPr lang="it-IT" altLang="it-IT" sz="1800" b="1">
                <a:solidFill>
                  <a:srgbClr val="002060"/>
                </a:solidFill>
                <a:latin typeface="Arial" panose="020B0604020202020204" pitchFamily="34" charset="0"/>
              </a:rPr>
              <a:t>prende specifica posizione </a:t>
            </a:r>
            <a:r>
              <a:rPr lang="it-IT" altLang="it-IT" sz="1800">
                <a:solidFill>
                  <a:srgbClr val="002060"/>
                </a:solidFill>
                <a:latin typeface="Arial" panose="020B0604020202020204" pitchFamily="34" charset="0"/>
              </a:rPr>
              <a:t>su tutti i fatti</a:t>
            </a:r>
          </a:p>
          <a:p>
            <a:pPr eaLnBrk="1" hangingPunct="1">
              <a:spcBef>
                <a:spcPct val="0"/>
              </a:spcBef>
              <a:buFontTx/>
              <a:buNone/>
            </a:pPr>
            <a:r>
              <a:rPr lang="it-IT" altLang="it-IT" sz="1800">
                <a:latin typeface="Arial" panose="020B0604020202020204" pitchFamily="34" charset="0"/>
              </a:rPr>
              <a:t>&gt; </a:t>
            </a:r>
            <a:r>
              <a:rPr lang="it-IT" altLang="it-IT" sz="1800" b="1">
                <a:solidFill>
                  <a:srgbClr val="002060"/>
                </a:solidFill>
                <a:latin typeface="Arial" panose="020B0604020202020204" pitchFamily="34" charset="0"/>
              </a:rPr>
              <a:t>prende posizione sull’inquadramento normativo </a:t>
            </a:r>
            <a:r>
              <a:rPr lang="it-IT" altLang="it-IT" sz="1800">
                <a:solidFill>
                  <a:srgbClr val="002060"/>
                </a:solidFill>
                <a:latin typeface="Arial" panose="020B0604020202020204" pitchFamily="34" charset="0"/>
              </a:rPr>
              <a:t>proposto dall’attore</a:t>
            </a:r>
          </a:p>
          <a:p>
            <a:pPr eaLnBrk="1" hangingPunct="1">
              <a:spcBef>
                <a:spcPct val="0"/>
              </a:spcBef>
              <a:buFontTx/>
              <a:buNone/>
            </a:pPr>
            <a:endParaRPr lang="it-IT" altLang="it-IT"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sellaDiTesto 1"/>
          <p:cNvSpPr txBox="1">
            <a:spLocks noChangeArrowheads="1"/>
          </p:cNvSpPr>
          <p:nvPr/>
        </p:nvSpPr>
        <p:spPr bwMode="auto">
          <a:xfrm>
            <a:off x="2246313" y="3148013"/>
            <a:ext cx="7688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b="1">
                <a:solidFill>
                  <a:srgbClr val="FF0000"/>
                </a:solidFill>
                <a:latin typeface="Arial" panose="020B0604020202020204" pitchFamily="34" charset="0"/>
              </a:rPr>
              <a:t>DAGLI   ATTI   ALLA   SENTENZA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642939"/>
            <a:ext cx="4991100" cy="59912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asellaDiTesto 3"/>
          <p:cNvSpPr txBox="1">
            <a:spLocks noChangeArrowheads="1"/>
          </p:cNvSpPr>
          <p:nvPr/>
        </p:nvSpPr>
        <p:spPr bwMode="auto">
          <a:xfrm>
            <a:off x="2162175" y="2400300"/>
            <a:ext cx="8134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400"/>
              <a:t>Nascono come occasione di </a:t>
            </a:r>
            <a:r>
              <a:rPr lang="it-IT" altLang="it-IT" sz="2400" b="1">
                <a:solidFill>
                  <a:srgbClr val="00B050"/>
                </a:solidFill>
              </a:rPr>
              <a:t>confronto</a:t>
            </a:r>
            <a:r>
              <a:rPr lang="it-IT" altLang="it-IT" sz="2400"/>
              <a:t> e </a:t>
            </a:r>
            <a:r>
              <a:rPr lang="it-IT" altLang="it-IT" sz="2400">
                <a:solidFill>
                  <a:srgbClr val="00B050"/>
                </a:solidFill>
              </a:rPr>
              <a:t>collaborazione</a:t>
            </a:r>
            <a:r>
              <a:rPr lang="it-IT" altLang="it-IT" sz="2400"/>
              <a:t> tra </a:t>
            </a:r>
            <a:r>
              <a:rPr lang="it-IT" altLang="it-IT" sz="2400">
                <a:solidFill>
                  <a:srgbClr val="002060"/>
                </a:solidFill>
              </a:rPr>
              <a:t>magistrati</a:t>
            </a:r>
            <a:r>
              <a:rPr lang="it-IT" altLang="it-IT" sz="2400"/>
              <a:t>, </a:t>
            </a:r>
            <a:r>
              <a:rPr lang="it-IT" altLang="it-IT" sz="2400">
                <a:solidFill>
                  <a:srgbClr val="002060"/>
                </a:solidFill>
              </a:rPr>
              <a:t>avvocati</a:t>
            </a:r>
            <a:r>
              <a:rPr lang="it-IT" altLang="it-IT" sz="2400"/>
              <a:t>, </a:t>
            </a:r>
            <a:r>
              <a:rPr lang="it-IT" altLang="it-IT" sz="2400">
                <a:solidFill>
                  <a:srgbClr val="002060"/>
                </a:solidFill>
              </a:rPr>
              <a:t>funzionari</a:t>
            </a:r>
            <a:r>
              <a:rPr lang="it-IT" altLang="it-IT" sz="2400"/>
              <a:t> </a:t>
            </a:r>
            <a:r>
              <a:rPr lang="it-IT" altLang="it-IT" sz="2400">
                <a:solidFill>
                  <a:srgbClr val="002060"/>
                </a:solidFill>
              </a:rPr>
              <a:t>di cancelleria </a:t>
            </a:r>
            <a:r>
              <a:rPr lang="it-IT" altLang="it-IT" sz="2400"/>
              <a:t>e </a:t>
            </a:r>
            <a:r>
              <a:rPr lang="it-IT" altLang="it-IT" sz="2400">
                <a:solidFill>
                  <a:srgbClr val="002060"/>
                </a:solidFill>
              </a:rPr>
              <a:t>professori universitari</a:t>
            </a:r>
            <a:endParaRPr lang="it-IT" altLang="it-IT" sz="2400" i="1">
              <a:solidFill>
                <a:srgbClr val="002060"/>
              </a:solidFill>
            </a:endParaRPr>
          </a:p>
        </p:txBody>
      </p:sp>
      <p:sp>
        <p:nvSpPr>
          <p:cNvPr id="3075" name="CasellaDiTesto 7"/>
          <p:cNvSpPr txBox="1">
            <a:spLocks noChangeArrowheads="1"/>
          </p:cNvSpPr>
          <p:nvPr/>
        </p:nvSpPr>
        <p:spPr bwMode="auto">
          <a:xfrm>
            <a:off x="2162175" y="771526"/>
            <a:ext cx="8134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Gli Osservatori sulla giustizia civile</a:t>
            </a:r>
          </a:p>
        </p:txBody>
      </p:sp>
      <p:sp>
        <p:nvSpPr>
          <p:cNvPr id="3076" name="CasellaDiTesto 8"/>
          <p:cNvSpPr txBox="1">
            <a:spLocks noChangeArrowheads="1"/>
          </p:cNvSpPr>
          <p:nvPr/>
        </p:nvSpPr>
        <p:spPr bwMode="auto">
          <a:xfrm>
            <a:off x="2066925" y="422910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a:solidFill>
                  <a:srgbClr val="FF0000"/>
                </a:solidFill>
              </a:rPr>
              <a:t>Elaborazione e sperimentazione  </a:t>
            </a:r>
          </a:p>
          <a:p>
            <a:pPr algn="ctr" eaLnBrk="1" hangingPunct="1">
              <a:spcBef>
                <a:spcPct val="0"/>
              </a:spcBef>
              <a:buFontTx/>
              <a:buNone/>
            </a:pPr>
            <a:r>
              <a:rPr lang="it-IT" altLang="it-IT" sz="2800">
                <a:solidFill>
                  <a:srgbClr val="FF0000"/>
                </a:solidFill>
              </a:rPr>
              <a:t>di prassi processuali uniformi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e 2"/>
          <p:cNvSpPr/>
          <p:nvPr/>
        </p:nvSpPr>
        <p:spPr>
          <a:xfrm>
            <a:off x="3719514" y="590550"/>
            <a:ext cx="1957387" cy="342900"/>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4" y="238126"/>
            <a:ext cx="4752975"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e 4"/>
          <p:cNvSpPr/>
          <p:nvPr/>
        </p:nvSpPr>
        <p:spPr>
          <a:xfrm>
            <a:off x="3867150" y="457200"/>
            <a:ext cx="1809750" cy="476250"/>
          </a:xfrm>
          <a:prstGeom prst="ellipse">
            <a:avLst/>
          </a:prstGeom>
          <a:noFill/>
          <a:ln w="19050">
            <a:solidFill>
              <a:srgbClr val="FF33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sp>
        <p:nvSpPr>
          <p:cNvPr id="6" name="Freccia a destra 5"/>
          <p:cNvSpPr/>
          <p:nvPr/>
        </p:nvSpPr>
        <p:spPr>
          <a:xfrm>
            <a:off x="3163888" y="1203325"/>
            <a:ext cx="703262" cy="2984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161925"/>
            <a:ext cx="4762500" cy="65341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 name="Rettangolo 2"/>
          <p:cNvSpPr/>
          <p:nvPr/>
        </p:nvSpPr>
        <p:spPr>
          <a:xfrm>
            <a:off x="6276975" y="5400675"/>
            <a:ext cx="457200" cy="19050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sp>
        <p:nvSpPr>
          <p:cNvPr id="4" name="Freccia a destra 3"/>
          <p:cNvSpPr/>
          <p:nvPr/>
        </p:nvSpPr>
        <p:spPr>
          <a:xfrm>
            <a:off x="3011488" y="4556125"/>
            <a:ext cx="703262" cy="2984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75" y="161925"/>
            <a:ext cx="4591050" cy="65341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3" name="Ovale 2"/>
          <p:cNvSpPr/>
          <p:nvPr/>
        </p:nvSpPr>
        <p:spPr>
          <a:xfrm>
            <a:off x="4095750" y="600076"/>
            <a:ext cx="1714500" cy="276225"/>
          </a:xfrm>
          <a:prstGeom prst="ellipse">
            <a:avLst/>
          </a:prstGeom>
          <a:noFill/>
          <a:ln w="19050">
            <a:solidFill>
              <a:srgbClr val="FF33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sp>
        <p:nvSpPr>
          <p:cNvPr id="5" name="Ovale 4"/>
          <p:cNvSpPr/>
          <p:nvPr/>
        </p:nvSpPr>
        <p:spPr>
          <a:xfrm>
            <a:off x="3924300" y="3200401"/>
            <a:ext cx="1714500" cy="276225"/>
          </a:xfrm>
          <a:prstGeom prst="ellipse">
            <a:avLst/>
          </a:prstGeom>
          <a:noFill/>
          <a:ln w="19050">
            <a:solidFill>
              <a:srgbClr val="FF33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950" y="138114"/>
            <a:ext cx="4610100" cy="65817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5" name="Ovale 4"/>
          <p:cNvSpPr/>
          <p:nvPr/>
        </p:nvSpPr>
        <p:spPr>
          <a:xfrm>
            <a:off x="3790950" y="4681539"/>
            <a:ext cx="1390650" cy="338137"/>
          </a:xfrm>
          <a:prstGeom prst="ellipse">
            <a:avLst/>
          </a:prstGeom>
          <a:noFill/>
          <a:ln w="38100">
            <a:solidFill>
              <a:srgbClr val="FF33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1439" y="428625"/>
            <a:ext cx="4429125" cy="600075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1104900"/>
            <a:ext cx="4648200" cy="46482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cxnSp>
        <p:nvCxnSpPr>
          <p:cNvPr id="6" name="Connettore 2 5"/>
          <p:cNvCxnSpPr/>
          <p:nvPr/>
        </p:nvCxnSpPr>
        <p:spPr>
          <a:xfrm>
            <a:off x="2970214" y="4857750"/>
            <a:ext cx="573087" cy="0"/>
          </a:xfrm>
          <a:prstGeom prst="straightConnector1">
            <a:avLst/>
          </a:prstGeom>
          <a:ln w="38100">
            <a:solidFill>
              <a:srgbClr val="FF33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3"/>
          <p:cNvSpPr txBox="1">
            <a:spLocks noChangeArrowheads="1"/>
          </p:cNvSpPr>
          <p:nvPr/>
        </p:nvSpPr>
        <p:spPr bwMode="auto">
          <a:xfrm>
            <a:off x="2162175" y="1971676"/>
            <a:ext cx="8134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it-IT" altLang="it-IT" sz="2800"/>
              <a:t>Collaborare con esperti di linguistica  per lavorare </a:t>
            </a:r>
          </a:p>
          <a:p>
            <a:pPr algn="ctr">
              <a:spcBef>
                <a:spcPct val="0"/>
              </a:spcBef>
              <a:buFontTx/>
              <a:buNone/>
            </a:pPr>
            <a:r>
              <a:rPr lang="it-IT" altLang="it-IT" sz="2800"/>
              <a:t>sulle modalità di scrittura degli atti del giudizio</a:t>
            </a:r>
          </a:p>
          <a:p>
            <a:pPr algn="just">
              <a:spcBef>
                <a:spcPct val="0"/>
              </a:spcBef>
              <a:buFontTx/>
              <a:buNone/>
            </a:pPr>
            <a:endParaRPr lang="it-IT" altLang="it-IT" sz="2400"/>
          </a:p>
        </p:txBody>
      </p:sp>
      <p:sp>
        <p:nvSpPr>
          <p:cNvPr id="27651" name="CasellaDiTesto 7"/>
          <p:cNvSpPr txBox="1">
            <a:spLocks noChangeArrowheads="1"/>
          </p:cNvSpPr>
          <p:nvPr/>
        </p:nvSpPr>
        <p:spPr bwMode="auto">
          <a:xfrm>
            <a:off x="2305050" y="928688"/>
            <a:ext cx="7829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b="1">
                <a:solidFill>
                  <a:srgbClr val="FF0000"/>
                </a:solidFill>
              </a:rPr>
              <a:t>Il tentativo di «Scrivere Diritto»</a:t>
            </a:r>
          </a:p>
        </p:txBody>
      </p:sp>
      <p:sp>
        <p:nvSpPr>
          <p:cNvPr id="27652" name="CasellaDiTesto 8"/>
          <p:cNvSpPr txBox="1">
            <a:spLocks noChangeArrowheads="1"/>
          </p:cNvSpPr>
          <p:nvPr/>
        </p:nvSpPr>
        <p:spPr bwMode="auto">
          <a:xfrm rot="10800000" flipV="1">
            <a:off x="2447925" y="2870200"/>
            <a:ext cx="74295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it-IT" altLang="it-IT" sz="2400" b="1">
                <a:solidFill>
                  <a:srgbClr val="FF0000"/>
                </a:solidFill>
              </a:rPr>
              <a:t>Un metodo di lavoro: </a:t>
            </a:r>
          </a:p>
          <a:p>
            <a:pPr algn="just">
              <a:spcBef>
                <a:spcPct val="0"/>
              </a:spcBef>
              <a:buFontTx/>
              <a:buNone/>
            </a:pPr>
            <a:endParaRPr lang="it-IT" altLang="it-IT" sz="2400">
              <a:solidFill>
                <a:srgbClr val="FF0000"/>
              </a:solidFill>
            </a:endParaRPr>
          </a:p>
          <a:p>
            <a:pPr algn="ctr">
              <a:spcBef>
                <a:spcPct val="0"/>
              </a:spcBef>
              <a:buFontTx/>
              <a:buNone/>
            </a:pPr>
            <a:r>
              <a:rPr lang="it-IT" altLang="it-IT" sz="2400" b="1">
                <a:solidFill>
                  <a:srgbClr val="FF0000"/>
                </a:solidFill>
              </a:rPr>
              <a:t>analizzare il testo reale di pareri, atti processuali e sentenze </a:t>
            </a:r>
          </a:p>
          <a:p>
            <a:pPr algn="just">
              <a:spcBef>
                <a:spcPct val="0"/>
              </a:spcBef>
              <a:buFontTx/>
              <a:buNone/>
            </a:pPr>
            <a:endParaRPr lang="it-IT" altLang="it-IT" sz="2400">
              <a:solidFill>
                <a:srgbClr val="FF0000"/>
              </a:solidFill>
            </a:endParaRPr>
          </a:p>
          <a:p>
            <a:pPr algn="ctr">
              <a:spcBef>
                <a:spcPct val="0"/>
              </a:spcBef>
              <a:buFontTx/>
              <a:buNone/>
            </a:pPr>
            <a:r>
              <a:rPr lang="it-IT" altLang="it-IT" sz="2400" b="1">
                <a:solidFill>
                  <a:srgbClr val="FF0000"/>
                </a:solidFill>
              </a:rPr>
              <a:t>provare a riscrivere il testo di questi atti </a:t>
            </a:r>
          </a:p>
          <a:p>
            <a:pPr algn="ctr">
              <a:spcBef>
                <a:spcPct val="0"/>
              </a:spcBef>
              <a:buFontTx/>
              <a:buNone/>
            </a:pPr>
            <a:r>
              <a:rPr lang="it-IT" altLang="it-IT" sz="2400" b="1">
                <a:solidFill>
                  <a:srgbClr val="FF0000"/>
                </a:solidFill>
              </a:rPr>
              <a:t>applicando alcune regole di semplificazione del linguaggio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ccia destra 7"/>
          <p:cNvSpPr>
            <a:spLocks noChangeArrowheads="1"/>
          </p:cNvSpPr>
          <p:nvPr/>
        </p:nvSpPr>
        <p:spPr bwMode="auto">
          <a:xfrm flipV="1">
            <a:off x="1993900" y="4229100"/>
            <a:ext cx="527050" cy="46038"/>
          </a:xfrm>
          <a:prstGeom prst="rightArrow">
            <a:avLst>
              <a:gd name="adj1" fmla="val 50000"/>
              <a:gd name="adj2" fmla="val 4998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endParaRPr>
          </a:p>
        </p:txBody>
      </p:sp>
      <p:sp>
        <p:nvSpPr>
          <p:cNvPr id="9" name="Freccia destra 8"/>
          <p:cNvSpPr>
            <a:spLocks noChangeArrowheads="1"/>
          </p:cNvSpPr>
          <p:nvPr/>
        </p:nvSpPr>
        <p:spPr bwMode="auto">
          <a:xfrm flipV="1">
            <a:off x="1993900" y="3606800"/>
            <a:ext cx="527050" cy="46038"/>
          </a:xfrm>
          <a:prstGeom prst="rightArrow">
            <a:avLst>
              <a:gd name="adj1" fmla="val 50000"/>
              <a:gd name="adj2" fmla="val 49980"/>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endParaRPr>
          </a:p>
        </p:txBody>
      </p:sp>
      <p:sp>
        <p:nvSpPr>
          <p:cNvPr id="12" name="Freccia destra 11"/>
          <p:cNvSpPr>
            <a:spLocks noChangeArrowheads="1"/>
          </p:cNvSpPr>
          <p:nvPr/>
        </p:nvSpPr>
        <p:spPr bwMode="auto">
          <a:xfrm flipV="1">
            <a:off x="1993900" y="4525964"/>
            <a:ext cx="527050" cy="46037"/>
          </a:xfrm>
          <a:prstGeom prst="rightArrow">
            <a:avLst>
              <a:gd name="adj1" fmla="val 50000"/>
              <a:gd name="adj2" fmla="val 49981"/>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endParaRPr>
          </a:p>
        </p:txBody>
      </p:sp>
      <p:sp>
        <p:nvSpPr>
          <p:cNvPr id="28677" name="CasellaDiTesto 13"/>
          <p:cNvSpPr txBox="1">
            <a:spLocks noChangeArrowheads="1"/>
          </p:cNvSpPr>
          <p:nvPr/>
        </p:nvSpPr>
        <p:spPr bwMode="auto">
          <a:xfrm>
            <a:off x="2952750" y="5275263"/>
            <a:ext cx="6134100" cy="1016000"/>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000" b="1">
                <a:solidFill>
                  <a:srgbClr val="FF0000"/>
                </a:solidFill>
              </a:rPr>
              <a:t>spezzare le frasi</a:t>
            </a:r>
          </a:p>
          <a:p>
            <a:pPr eaLnBrk="1" hangingPunct="1">
              <a:spcBef>
                <a:spcPct val="0"/>
              </a:spcBef>
              <a:buFontTx/>
              <a:buNone/>
            </a:pPr>
            <a:r>
              <a:rPr lang="it-IT" altLang="it-IT" sz="2000" b="1">
                <a:solidFill>
                  <a:srgbClr val="FF0000"/>
                </a:solidFill>
              </a:rPr>
              <a:t>esplicitare i gerundi</a:t>
            </a:r>
          </a:p>
          <a:p>
            <a:pPr eaLnBrk="1" hangingPunct="1">
              <a:spcBef>
                <a:spcPct val="0"/>
              </a:spcBef>
              <a:buFontTx/>
              <a:buNone/>
            </a:pPr>
            <a:r>
              <a:rPr lang="it-IT" altLang="it-IT" sz="2000" b="1">
                <a:solidFill>
                  <a:srgbClr val="FF0000"/>
                </a:solidFill>
              </a:rPr>
              <a:t>ridurre o eliminare le parti ridondanti</a:t>
            </a:r>
          </a:p>
        </p:txBody>
      </p:sp>
      <p:pic>
        <p:nvPicPr>
          <p:cNvPr id="28678" name="Immagine 12" descr="Schermata 2012-03-03 a 20.12.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801688"/>
            <a:ext cx="7975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Immagine 13" descr="Schermata 2012-03-03 a 20.13.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3405188"/>
            <a:ext cx="79883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e 14"/>
          <p:cNvSpPr>
            <a:spLocks noChangeArrowheads="1"/>
          </p:cNvSpPr>
          <p:nvPr/>
        </p:nvSpPr>
        <p:spPr bwMode="auto">
          <a:xfrm>
            <a:off x="7188200" y="1404939"/>
            <a:ext cx="1092200" cy="492125"/>
          </a:xfrm>
          <a:prstGeom prst="ellipse">
            <a:avLst/>
          </a:prstGeom>
          <a:noFill/>
          <a:ln w="19050">
            <a:solidFill>
              <a:srgbClr val="FF0000"/>
            </a:solidFill>
            <a:round/>
            <a:headEnd/>
            <a:tailEnd/>
          </a:ln>
          <a:effectLst>
            <a:outerShdw blurRad="40000" dist="23000" dir="5400000" rotWithShape="0">
              <a:srgbClr val="808080">
                <a:alpha val="34999"/>
              </a:srgbClr>
            </a:outerShdw>
          </a:effectLst>
          <a:extLst/>
        </p:spPr>
        <p:txBody>
          <a:bodyPr anchor="ctr"/>
          <a:lstStyle/>
          <a:p>
            <a:pPr algn="ctr">
              <a:defRPr/>
            </a:pPr>
            <a:endParaRPr lang="it-IT">
              <a:solidFill>
                <a:schemeClr val="lt1"/>
              </a:solidFill>
            </a:endParaRPr>
          </a:p>
        </p:txBody>
      </p:sp>
      <p:sp>
        <p:nvSpPr>
          <p:cNvPr id="16" name="Ovale 15"/>
          <p:cNvSpPr>
            <a:spLocks noChangeArrowheads="1"/>
          </p:cNvSpPr>
          <p:nvPr/>
        </p:nvSpPr>
        <p:spPr bwMode="auto">
          <a:xfrm>
            <a:off x="5543550" y="1179514"/>
            <a:ext cx="1092200" cy="492125"/>
          </a:xfrm>
          <a:prstGeom prst="ellipse">
            <a:avLst/>
          </a:prstGeom>
          <a:noFill/>
          <a:ln w="19050">
            <a:solidFill>
              <a:srgbClr val="FF0000"/>
            </a:solidFill>
            <a:round/>
            <a:headEnd/>
            <a:tailEnd/>
          </a:ln>
          <a:effectLst>
            <a:outerShdw blurRad="40000" dist="23000" dir="5400000" rotWithShape="0">
              <a:srgbClr val="808080">
                <a:alpha val="34999"/>
              </a:srgbClr>
            </a:outerShdw>
          </a:effectLst>
          <a:extLst/>
        </p:spPr>
        <p:txBody>
          <a:bodyPr anchor="ctr"/>
          <a:lstStyle/>
          <a:p>
            <a:pPr algn="ctr">
              <a:defRPr/>
            </a:pPr>
            <a:endParaRPr lang="it-IT">
              <a:solidFill>
                <a:schemeClr val="lt1"/>
              </a:solidFill>
            </a:endParaRPr>
          </a:p>
        </p:txBody>
      </p:sp>
      <p:sp>
        <p:nvSpPr>
          <p:cNvPr id="28682" name="CasellaDiTesto 4"/>
          <p:cNvSpPr txBox="1">
            <a:spLocks noChangeArrowheads="1"/>
          </p:cNvSpPr>
          <p:nvPr/>
        </p:nvSpPr>
        <p:spPr bwMode="auto">
          <a:xfrm>
            <a:off x="2952750" y="217488"/>
            <a:ext cx="6134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400" b="1">
                <a:solidFill>
                  <a:srgbClr val="FF0000"/>
                </a:solidFill>
              </a:rPr>
              <a:t>Un esempio: la riscrittura di un parere</a:t>
            </a:r>
            <a:r>
              <a:rPr lang="it-IT" altLang="it-IT" sz="2400" b="1">
                <a:solidFill>
                  <a:srgbClr val="FF0000"/>
                </a:solidFill>
                <a:latin typeface="Candara" panose="020E0502030303020204" pitchFamily="34" charset="0"/>
              </a:rPr>
              <a:t> </a:t>
            </a:r>
          </a:p>
        </p:txBody>
      </p:sp>
      <p:sp>
        <p:nvSpPr>
          <p:cNvPr id="18" name="Freccia giù 17"/>
          <p:cNvSpPr>
            <a:spLocks noChangeArrowheads="1"/>
          </p:cNvSpPr>
          <p:nvPr/>
        </p:nvSpPr>
        <p:spPr bwMode="auto">
          <a:xfrm>
            <a:off x="5856288" y="2859089"/>
            <a:ext cx="374650" cy="377825"/>
          </a:xfrm>
          <a:prstGeom prst="downArrow">
            <a:avLst>
              <a:gd name="adj1" fmla="val 50000"/>
              <a:gd name="adj2" fmla="val 49999"/>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asellaDiTesto 4"/>
          <p:cNvSpPr txBox="1">
            <a:spLocks noChangeArrowheads="1"/>
          </p:cNvSpPr>
          <p:nvPr/>
        </p:nvSpPr>
        <p:spPr bwMode="auto">
          <a:xfrm>
            <a:off x="3114676" y="217488"/>
            <a:ext cx="636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FF0000"/>
                </a:solidFill>
              </a:rPr>
              <a:t>Un altro esempio: una conclusionale prima</a:t>
            </a:r>
          </a:p>
        </p:txBody>
      </p:sp>
      <p:pic>
        <p:nvPicPr>
          <p:cNvPr id="29699" name="Immagine 3" descr="Schermata 2012-03-03 a 22.14.2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7100" y="800100"/>
            <a:ext cx="7823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CasellaDiTesto 3"/>
          <p:cNvSpPr txBox="1">
            <a:spLocks noChangeArrowheads="1"/>
          </p:cNvSpPr>
          <p:nvPr/>
        </p:nvSpPr>
        <p:spPr bwMode="auto">
          <a:xfrm>
            <a:off x="5472113" y="3394075"/>
            <a:ext cx="538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a:solidFill>
                  <a:srgbClr val="FF0000"/>
                </a:solidFill>
              </a:rPr>
              <a:t>136 parole</a:t>
            </a:r>
          </a:p>
          <a:p>
            <a:pPr algn="ctr" eaLnBrk="1" hangingPunct="1">
              <a:spcBef>
                <a:spcPct val="0"/>
              </a:spcBef>
              <a:buFontTx/>
              <a:buNone/>
            </a:pPr>
            <a:endParaRPr lang="it-IT" altLang="it-IT" sz="2800">
              <a:solidFill>
                <a:srgbClr val="FF0000"/>
              </a:solidFill>
              <a:latin typeface="Candara" panose="020E0502030303020204" pitchFamily="34" charset="0"/>
            </a:endParaRPr>
          </a:p>
        </p:txBody>
      </p:sp>
      <p:sp>
        <p:nvSpPr>
          <p:cNvPr id="29701" name="CasellaDiTesto 4"/>
          <p:cNvSpPr txBox="1">
            <a:spLocks noChangeArrowheads="1"/>
          </p:cNvSpPr>
          <p:nvPr/>
        </p:nvSpPr>
        <p:spPr bwMode="auto">
          <a:xfrm>
            <a:off x="3549650" y="4889501"/>
            <a:ext cx="538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a:solidFill>
                  <a:srgbClr val="FF0000"/>
                </a:solidFill>
              </a:rPr>
              <a:t>96 parole</a:t>
            </a:r>
          </a:p>
          <a:p>
            <a:pPr algn="ctr" eaLnBrk="1" hangingPunct="1">
              <a:spcBef>
                <a:spcPct val="0"/>
              </a:spcBef>
              <a:buFontTx/>
              <a:buNone/>
            </a:pPr>
            <a:endParaRPr lang="it-IT" altLang="it-IT" sz="2000">
              <a:solidFill>
                <a:srgbClr val="FF0000"/>
              </a:solidFill>
              <a:latin typeface="Candara" panose="020E0502030303020204" pitchFamily="34" charset="0"/>
            </a:endParaRPr>
          </a:p>
        </p:txBody>
      </p:sp>
      <p:sp>
        <p:nvSpPr>
          <p:cNvPr id="29702" name="CasellaDiTesto 5"/>
          <p:cNvSpPr txBox="1">
            <a:spLocks noChangeArrowheads="1"/>
          </p:cNvSpPr>
          <p:nvPr/>
        </p:nvSpPr>
        <p:spPr bwMode="auto">
          <a:xfrm>
            <a:off x="3714750" y="5775326"/>
            <a:ext cx="538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a:solidFill>
                  <a:srgbClr val="FF0000"/>
                </a:solidFill>
              </a:rPr>
              <a:t>52 parole</a:t>
            </a:r>
          </a:p>
          <a:p>
            <a:pPr algn="ctr" eaLnBrk="1" hangingPunct="1">
              <a:spcBef>
                <a:spcPct val="0"/>
              </a:spcBef>
              <a:buFontTx/>
              <a:buNone/>
            </a:pPr>
            <a:endParaRPr lang="it-IT" altLang="it-IT" sz="2000">
              <a:solidFill>
                <a:srgbClr val="FF0000"/>
              </a:solidFill>
              <a:latin typeface="Candara" panose="020E0502030303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asellaDiTesto 4"/>
          <p:cNvSpPr txBox="1">
            <a:spLocks noChangeArrowheads="1"/>
          </p:cNvSpPr>
          <p:nvPr/>
        </p:nvSpPr>
        <p:spPr bwMode="auto">
          <a:xfrm>
            <a:off x="4152900" y="217488"/>
            <a:ext cx="487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FF0000"/>
                </a:solidFill>
              </a:rPr>
              <a:t>Una conclusionale dopo</a:t>
            </a:r>
          </a:p>
        </p:txBody>
      </p:sp>
      <p:pic>
        <p:nvPicPr>
          <p:cNvPr id="30723" name="Immagine 3" descr="Schermata 2012-03-07 a 12.48.3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7151" y="1149260"/>
            <a:ext cx="69469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ccia destra 4"/>
          <p:cNvSpPr>
            <a:spLocks noChangeArrowheads="1"/>
          </p:cNvSpPr>
          <p:nvPr/>
        </p:nvSpPr>
        <p:spPr bwMode="auto">
          <a:xfrm>
            <a:off x="1749426" y="3441701"/>
            <a:ext cx="981075" cy="74613"/>
          </a:xfrm>
          <a:prstGeom prst="rightArrow">
            <a:avLst>
              <a:gd name="adj1" fmla="val 50000"/>
              <a:gd name="adj2" fmla="val 49978"/>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endParaRPr>
          </a:p>
        </p:txBody>
      </p:sp>
      <p:sp>
        <p:nvSpPr>
          <p:cNvPr id="6" name="Freccia destra 5"/>
          <p:cNvSpPr>
            <a:spLocks noChangeArrowheads="1"/>
          </p:cNvSpPr>
          <p:nvPr/>
        </p:nvSpPr>
        <p:spPr bwMode="auto">
          <a:xfrm>
            <a:off x="1616076" y="5270501"/>
            <a:ext cx="981075" cy="74613"/>
          </a:xfrm>
          <a:prstGeom prst="rightArrow">
            <a:avLst>
              <a:gd name="adj1" fmla="val 50000"/>
              <a:gd name="adj2" fmla="val 49978"/>
            </a:avLst>
          </a:prstGeom>
          <a:solidFill>
            <a:srgbClr val="FF0000"/>
          </a:solidFill>
          <a:ln w="9525">
            <a:solidFill>
              <a:srgbClr val="FF0000"/>
            </a:solidFill>
            <a:miter lim="800000"/>
            <a:headEnd/>
            <a:tailEnd/>
          </a:ln>
          <a:effectLst>
            <a:outerShdw blurRad="40000" dist="23000" dir="5400000" rotWithShape="0">
              <a:srgbClr val="808080">
                <a:alpha val="34999"/>
              </a:srgbClr>
            </a:outerShdw>
          </a:effectLst>
        </p:spPr>
        <p:txBody>
          <a:bodyPr anchor="ctr"/>
          <a:lstStyle/>
          <a:p>
            <a:pPr algn="ctr">
              <a:defRPr/>
            </a:pPr>
            <a:endParaRPr lang="it-IT">
              <a:solidFill>
                <a:schemeClr val="l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sellaDiTesto 3"/>
          <p:cNvSpPr txBox="1">
            <a:spLocks noChangeArrowheads="1"/>
          </p:cNvSpPr>
          <p:nvPr/>
        </p:nvSpPr>
        <p:spPr bwMode="auto">
          <a:xfrm>
            <a:off x="2162175" y="2495550"/>
            <a:ext cx="81343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400"/>
              <a:t>Le prassi elaborate dai singoli osservatori sono state tradotte nella redazione di specifici </a:t>
            </a:r>
            <a:r>
              <a:rPr lang="it-IT" altLang="it-IT" sz="2400" b="1">
                <a:solidFill>
                  <a:srgbClr val="FF0000"/>
                </a:solidFill>
              </a:rPr>
              <a:t>«protocolli d’udienza»</a:t>
            </a:r>
            <a:r>
              <a:rPr lang="it-IT" altLang="it-IT" sz="2400">
                <a:solidFill>
                  <a:srgbClr val="FF0000"/>
                </a:solidFill>
              </a:rPr>
              <a:t> </a:t>
            </a:r>
            <a:r>
              <a:rPr lang="it-IT" altLang="it-IT" sz="2400"/>
              <a:t>dedicati </a:t>
            </a:r>
          </a:p>
          <a:p>
            <a:pPr algn="ctr" eaLnBrk="1" hangingPunct="1">
              <a:spcBef>
                <a:spcPct val="0"/>
              </a:spcBef>
              <a:buFontTx/>
              <a:buNone/>
            </a:pPr>
            <a:r>
              <a:rPr lang="it-IT" altLang="it-IT" sz="2400"/>
              <a:t>al </a:t>
            </a:r>
            <a:r>
              <a:rPr lang="it-IT" altLang="it-IT" sz="2400">
                <a:solidFill>
                  <a:srgbClr val="002060"/>
                </a:solidFill>
              </a:rPr>
              <a:t>rito ordinario </a:t>
            </a:r>
            <a:r>
              <a:rPr lang="it-IT" altLang="it-IT" sz="2400"/>
              <a:t>ed a </a:t>
            </a:r>
            <a:r>
              <a:rPr lang="it-IT" altLang="it-IT" sz="2400">
                <a:solidFill>
                  <a:srgbClr val="002060"/>
                </a:solidFill>
              </a:rPr>
              <a:t>vari riti speciali</a:t>
            </a:r>
            <a:endParaRPr lang="it-IT" altLang="it-IT" sz="2400" i="1">
              <a:solidFill>
                <a:srgbClr val="002060"/>
              </a:solidFill>
            </a:endParaRPr>
          </a:p>
        </p:txBody>
      </p:sp>
      <p:sp>
        <p:nvSpPr>
          <p:cNvPr id="4099" name="CasellaDiTesto 7"/>
          <p:cNvSpPr txBox="1">
            <a:spLocks noChangeArrowheads="1"/>
          </p:cNvSpPr>
          <p:nvPr/>
        </p:nvSpPr>
        <p:spPr bwMode="auto">
          <a:xfrm>
            <a:off x="2305050" y="1109664"/>
            <a:ext cx="78295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I protocolli d’udienza</a:t>
            </a:r>
          </a:p>
        </p:txBody>
      </p:sp>
      <p:sp>
        <p:nvSpPr>
          <p:cNvPr id="4100" name="CasellaDiTesto 8"/>
          <p:cNvSpPr txBox="1">
            <a:spLocks noChangeArrowheads="1"/>
          </p:cNvSpPr>
          <p:nvPr/>
        </p:nvSpPr>
        <p:spPr bwMode="auto">
          <a:xfrm>
            <a:off x="2162175" y="5067300"/>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000"/>
              <a:t>Per una raccolta ed illustrazione dei vari protocolli elaborati si rimanda al volume collettivo </a:t>
            </a:r>
            <a:r>
              <a:rPr lang="it-IT" altLang="it-IT" sz="2000" u="sng">
                <a:solidFill>
                  <a:srgbClr val="FF0000"/>
                </a:solidFill>
              </a:rPr>
              <a:t>«</a:t>
            </a:r>
            <a:r>
              <a:rPr lang="it-IT" altLang="it-IT" sz="2000" i="1" u="sng">
                <a:solidFill>
                  <a:srgbClr val="FF0000"/>
                </a:solidFill>
              </a:rPr>
              <a:t>Gli Osservatori sulla giustizia civile e i protocolli d’udienza» </a:t>
            </a:r>
            <a:r>
              <a:rPr lang="it-IT" altLang="it-IT" sz="2000"/>
              <a:t>a cura di Giovanni Berti Arnoaldi Veli, Mulino, 2012</a:t>
            </a:r>
            <a:r>
              <a:rPr lang="it-IT" altLang="it-IT" sz="2000" i="1"/>
              <a:t> </a:t>
            </a:r>
            <a:r>
              <a:rPr lang="it-IT" altLang="it-IT" sz="2000"/>
              <a:t> </a:t>
            </a:r>
            <a:endParaRPr lang="it-IT" altLang="it-IT" sz="2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asellaDiTesto 4"/>
          <p:cNvSpPr txBox="1">
            <a:spLocks noChangeArrowheads="1"/>
          </p:cNvSpPr>
          <p:nvPr/>
        </p:nvSpPr>
        <p:spPr bwMode="auto">
          <a:xfrm>
            <a:off x="4440239" y="217488"/>
            <a:ext cx="3413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it-IT" altLang="it-IT" sz="2400" b="1">
                <a:solidFill>
                  <a:srgbClr val="FF0000"/>
                </a:solidFill>
              </a:rPr>
              <a:t>Anticipare la conclusione</a:t>
            </a:r>
          </a:p>
        </p:txBody>
      </p:sp>
      <p:pic>
        <p:nvPicPr>
          <p:cNvPr id="31747" name="Immagine 5" descr="Schermata 2012-03-07 a 12.48.3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7150" y="698500"/>
            <a:ext cx="69469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e 6"/>
          <p:cNvSpPr>
            <a:spLocks noChangeArrowheads="1"/>
          </p:cNvSpPr>
          <p:nvPr/>
        </p:nvSpPr>
        <p:spPr bwMode="auto">
          <a:xfrm>
            <a:off x="2311400" y="965200"/>
            <a:ext cx="7861300" cy="711200"/>
          </a:xfrm>
          <a:prstGeom prst="ellipse">
            <a:avLst/>
          </a:prstGeom>
          <a:noFill/>
          <a:ln w="28575">
            <a:solidFill>
              <a:srgbClr val="FF0000"/>
            </a:solidFill>
            <a:round/>
            <a:headEnd/>
            <a:tailEnd/>
          </a:ln>
          <a:effectLst>
            <a:outerShdw blurRad="40000" dist="23000" dir="5400000" rotWithShape="0">
              <a:srgbClr val="808080">
                <a:alpha val="34999"/>
              </a:srgbClr>
            </a:outerShdw>
          </a:effectLst>
          <a:extLst/>
        </p:spPr>
        <p:txBody>
          <a:bodyPr anchor="ctr"/>
          <a:lstStyle/>
          <a:p>
            <a:pPr algn="ctr">
              <a:defRPr/>
            </a:pPr>
            <a:endParaRPr lang="it-IT">
              <a:solidFill>
                <a:schemeClr val="lt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asellaDiTesto 3"/>
          <p:cNvSpPr txBox="1">
            <a:spLocks noChangeArrowheads="1"/>
          </p:cNvSpPr>
          <p:nvPr/>
        </p:nvSpPr>
        <p:spPr bwMode="auto">
          <a:xfrm>
            <a:off x="1931989" y="1762125"/>
            <a:ext cx="8326437"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it-IT" altLang="it-IT" sz="2400"/>
          </a:p>
          <a:p>
            <a:pPr algn="ctr">
              <a:spcBef>
                <a:spcPct val="0"/>
              </a:spcBef>
              <a:buFontTx/>
              <a:buNone/>
            </a:pPr>
            <a:endParaRPr lang="it-IT" altLang="it-IT" sz="2800" b="1"/>
          </a:p>
          <a:p>
            <a:pPr algn="ctr">
              <a:spcBef>
                <a:spcPct val="0"/>
              </a:spcBef>
              <a:buFontTx/>
              <a:buNone/>
            </a:pPr>
            <a:r>
              <a:rPr lang="it-IT" altLang="it-IT" sz="2400">
                <a:solidFill>
                  <a:srgbClr val="002060"/>
                </a:solidFill>
              </a:rPr>
              <a:t>L’attenzione alle tecniche di </a:t>
            </a:r>
            <a:r>
              <a:rPr lang="it-IT" altLang="it-IT" sz="2400">
                <a:solidFill>
                  <a:srgbClr val="00B050"/>
                </a:solidFill>
              </a:rPr>
              <a:t>scrittura è uno degli aspetti fondamentali dell’attività formativa di </a:t>
            </a:r>
            <a:r>
              <a:rPr lang="it-IT" altLang="it-IT" sz="2400">
                <a:solidFill>
                  <a:srgbClr val="C00000"/>
                </a:solidFill>
              </a:rPr>
              <a:t>avvocati e magistrati</a:t>
            </a:r>
          </a:p>
          <a:p>
            <a:pPr algn="ctr">
              <a:spcBef>
                <a:spcPct val="0"/>
              </a:spcBef>
              <a:buFontTx/>
              <a:buNone/>
            </a:pPr>
            <a:endParaRPr lang="it-IT" altLang="it-IT" sz="2400"/>
          </a:p>
          <a:p>
            <a:pPr algn="ctr">
              <a:spcBef>
                <a:spcPct val="0"/>
              </a:spcBef>
              <a:buFontTx/>
              <a:buNone/>
            </a:pPr>
            <a:r>
              <a:rPr lang="it-IT" altLang="it-IT" sz="2400"/>
              <a:t> </a:t>
            </a:r>
          </a:p>
        </p:txBody>
      </p:sp>
      <p:sp>
        <p:nvSpPr>
          <p:cNvPr id="32771" name="CasellaDiTesto 7"/>
          <p:cNvSpPr txBox="1">
            <a:spLocks noChangeArrowheads="1"/>
          </p:cNvSpPr>
          <p:nvPr/>
        </p:nvSpPr>
        <p:spPr bwMode="auto">
          <a:xfrm>
            <a:off x="2305050" y="976313"/>
            <a:ext cx="7829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b="1">
                <a:solidFill>
                  <a:srgbClr val="FF0000"/>
                </a:solidFill>
              </a:rPr>
              <a:t>Le buone prassi linguistiche*</a:t>
            </a:r>
          </a:p>
        </p:txBody>
      </p:sp>
      <p:sp>
        <p:nvSpPr>
          <p:cNvPr id="32772" name="CasellaDiTesto 8"/>
          <p:cNvSpPr txBox="1">
            <a:spLocks noChangeArrowheads="1"/>
          </p:cNvSpPr>
          <p:nvPr/>
        </p:nvSpPr>
        <p:spPr bwMode="auto">
          <a:xfrm rot="10800000" flipV="1">
            <a:off x="2447925" y="5548313"/>
            <a:ext cx="7429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it-IT" altLang="it-IT" sz="1800">
                <a:solidFill>
                  <a:srgbClr val="FF0000"/>
                </a:solidFill>
              </a:rPr>
              <a:t>* La definizione è contenuta nel saggio di Luciana Breggia </a:t>
            </a:r>
            <a:r>
              <a:rPr lang="it-IT" altLang="it-IT" sz="1800" i="1">
                <a:solidFill>
                  <a:srgbClr val="FF0000"/>
                </a:solidFill>
              </a:rPr>
              <a:t>«La semplificazione del linguaggio giuridico negli atti processuali</a:t>
            </a:r>
            <a:r>
              <a:rPr lang="it-IT" altLang="it-IT" sz="1800">
                <a:solidFill>
                  <a:srgbClr val="FF0000"/>
                </a:solidFill>
              </a:rPr>
              <a:t>», in </a:t>
            </a:r>
            <a:r>
              <a:rPr lang="it-IT" altLang="it-IT" sz="1800" i="1">
                <a:solidFill>
                  <a:srgbClr val="FF0000"/>
                </a:solidFill>
              </a:rPr>
              <a:t>Cultura e Diritti</a:t>
            </a:r>
            <a:r>
              <a:rPr lang="it-IT" altLang="it-IT" sz="1800">
                <a:solidFill>
                  <a:srgbClr val="FF0000"/>
                </a:solidFill>
              </a:rPr>
              <a:t>,</a:t>
            </a:r>
            <a:r>
              <a:rPr lang="it-IT" altLang="it-IT" sz="1800" i="1">
                <a:solidFill>
                  <a:srgbClr val="FF0000"/>
                </a:solidFill>
              </a:rPr>
              <a:t> </a:t>
            </a:r>
            <a:r>
              <a:rPr lang="it-IT" altLang="it-IT" sz="1800">
                <a:solidFill>
                  <a:srgbClr val="FF0000"/>
                </a:solidFill>
              </a:rPr>
              <a:t>2012, 2, 29</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asellaDiTesto 3"/>
          <p:cNvSpPr txBox="1">
            <a:spLocks noChangeArrowheads="1"/>
          </p:cNvSpPr>
          <p:nvPr/>
        </p:nvSpPr>
        <p:spPr bwMode="auto">
          <a:xfrm>
            <a:off x="2571751" y="1304926"/>
            <a:ext cx="7058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it-IT" altLang="it-IT" sz="2400"/>
              <a:t>Giorgio Santacroce Lettera del 17 giugno 2013 al Presidente del Consiglio Nazionale Forense </a:t>
            </a:r>
          </a:p>
        </p:txBody>
      </p:sp>
      <p:sp>
        <p:nvSpPr>
          <p:cNvPr id="33795" name="CasellaDiTesto 7"/>
          <p:cNvSpPr txBox="1">
            <a:spLocks noChangeArrowheads="1"/>
          </p:cNvSpPr>
          <p:nvPr/>
        </p:nvSpPr>
        <p:spPr bwMode="auto">
          <a:xfrm>
            <a:off x="2305050" y="452439"/>
            <a:ext cx="782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Almeno una regola: essere concisi (1)</a:t>
            </a:r>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14" y="2466975"/>
            <a:ext cx="84105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asellaDiTesto 3"/>
          <p:cNvSpPr txBox="1">
            <a:spLocks noChangeArrowheads="1"/>
          </p:cNvSpPr>
          <p:nvPr/>
        </p:nvSpPr>
        <p:spPr bwMode="auto">
          <a:xfrm>
            <a:off x="2162175" y="1981200"/>
            <a:ext cx="81343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it-IT" altLang="it-IT" sz="2400"/>
          </a:p>
          <a:p>
            <a:pPr algn="ctr">
              <a:spcBef>
                <a:spcPct val="0"/>
              </a:spcBef>
              <a:buFontTx/>
              <a:buNone/>
            </a:pPr>
            <a:r>
              <a:rPr lang="it-IT" altLang="it-IT" sz="2400" b="1">
                <a:solidFill>
                  <a:srgbClr val="FF0000"/>
                </a:solidFill>
              </a:rPr>
              <a:t>Art. 132, comma 2, n. 4, cpc: </a:t>
            </a:r>
            <a:r>
              <a:rPr lang="it-IT" altLang="it-IT" sz="2400"/>
              <a:t>la sentenza deve contenere</a:t>
            </a:r>
          </a:p>
          <a:p>
            <a:pPr algn="ctr">
              <a:spcBef>
                <a:spcPct val="0"/>
              </a:spcBef>
              <a:buFontTx/>
              <a:buNone/>
            </a:pPr>
            <a:r>
              <a:rPr lang="it-IT" altLang="it-IT" sz="2400" i="1"/>
              <a:t>la concisa esposizione delle ragioni di fatto e di diritto</a:t>
            </a:r>
            <a:r>
              <a:rPr lang="it-IT" altLang="it-IT" sz="2400"/>
              <a:t> </a:t>
            </a:r>
          </a:p>
          <a:p>
            <a:pPr algn="ctr">
              <a:spcBef>
                <a:spcPct val="0"/>
              </a:spcBef>
              <a:buFontTx/>
              <a:buNone/>
            </a:pPr>
            <a:endParaRPr lang="it-IT" altLang="it-IT" sz="2400"/>
          </a:p>
          <a:p>
            <a:pPr algn="ctr">
              <a:spcBef>
                <a:spcPct val="0"/>
              </a:spcBef>
              <a:buFontTx/>
              <a:buNone/>
            </a:pPr>
            <a:r>
              <a:rPr lang="it-IT" altLang="it-IT" sz="2400" b="1">
                <a:solidFill>
                  <a:srgbClr val="FF0000"/>
                </a:solidFill>
              </a:rPr>
              <a:t>Art. 3, comma 2, d.lgs. 104/2010 </a:t>
            </a:r>
            <a:r>
              <a:rPr lang="it-IT" altLang="it-IT" sz="2400"/>
              <a:t>(codice proc. amm.):</a:t>
            </a:r>
          </a:p>
          <a:p>
            <a:pPr algn="ctr">
              <a:spcBef>
                <a:spcPct val="0"/>
              </a:spcBef>
              <a:buFontTx/>
              <a:buNone/>
            </a:pPr>
            <a:r>
              <a:rPr lang="it-IT" altLang="it-IT" sz="2400" i="1"/>
              <a:t>il giudice e le parti redigono gli atti in maniera chiara e sintetica</a:t>
            </a:r>
          </a:p>
          <a:p>
            <a:pPr algn="ctr">
              <a:spcBef>
                <a:spcPct val="0"/>
              </a:spcBef>
              <a:buFontTx/>
              <a:buNone/>
            </a:pPr>
            <a:endParaRPr lang="it-IT" altLang="it-IT" sz="2400" i="1"/>
          </a:p>
          <a:p>
            <a:pPr algn="ctr">
              <a:spcBef>
                <a:spcPct val="0"/>
              </a:spcBef>
              <a:buFontTx/>
              <a:buNone/>
            </a:pPr>
            <a:r>
              <a:rPr lang="it-IT" altLang="it-IT" sz="2400" b="1">
                <a:solidFill>
                  <a:srgbClr val="FF0000"/>
                </a:solidFill>
              </a:rPr>
              <a:t>Art. 16</a:t>
            </a:r>
            <a:r>
              <a:rPr lang="it-IT" altLang="it-IT" sz="2400" b="1" i="1">
                <a:solidFill>
                  <a:srgbClr val="FF0000"/>
                </a:solidFill>
              </a:rPr>
              <a:t>bis</a:t>
            </a:r>
            <a:r>
              <a:rPr lang="it-IT" altLang="it-IT" sz="2400" b="1">
                <a:solidFill>
                  <a:srgbClr val="FF0000"/>
                </a:solidFill>
              </a:rPr>
              <a:t>, comma 1, d.l. 179/2012</a:t>
            </a:r>
            <a:r>
              <a:rPr lang="it-IT" altLang="it-IT" sz="2400"/>
              <a:t>:</a:t>
            </a:r>
          </a:p>
          <a:p>
            <a:pPr algn="ctr">
              <a:spcBef>
                <a:spcPct val="0"/>
              </a:spcBef>
              <a:buFontTx/>
              <a:buNone/>
            </a:pPr>
            <a:r>
              <a:rPr lang="it-IT" altLang="it-IT" sz="2400" i="1"/>
              <a:t>Obbligatorietà del deposito telematico degli atti processuali</a:t>
            </a:r>
          </a:p>
          <a:p>
            <a:pPr algn="ctr">
              <a:spcBef>
                <a:spcPct val="0"/>
              </a:spcBef>
              <a:buFontTx/>
              <a:buNone/>
            </a:pPr>
            <a:r>
              <a:rPr lang="it-IT" altLang="it-IT" sz="2400"/>
              <a:t> </a:t>
            </a:r>
          </a:p>
        </p:txBody>
      </p:sp>
      <p:sp>
        <p:nvSpPr>
          <p:cNvPr id="34819" name="CasellaDiTesto 7"/>
          <p:cNvSpPr txBox="1">
            <a:spLocks noChangeArrowheads="1"/>
          </p:cNvSpPr>
          <p:nvPr/>
        </p:nvSpPr>
        <p:spPr bwMode="auto">
          <a:xfrm>
            <a:off x="2305050" y="976314"/>
            <a:ext cx="782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Almeno una regola: essere concisi (2)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asellaDiTesto 3"/>
          <p:cNvSpPr txBox="1">
            <a:spLocks noChangeArrowheads="1"/>
          </p:cNvSpPr>
          <p:nvPr/>
        </p:nvSpPr>
        <p:spPr bwMode="auto">
          <a:xfrm>
            <a:off x="2162175" y="1981200"/>
            <a:ext cx="81343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fr-FR" altLang="it-IT" sz="2400" b="1">
                <a:latin typeface="Arial" panose="020B0604020202020204" pitchFamily="34" charset="0"/>
              </a:rPr>
              <a:t>Cass. civ. Sez. II, 04/07/2012, n. 11199</a:t>
            </a:r>
          </a:p>
          <a:p>
            <a:pPr eaLnBrk="1" hangingPunct="1">
              <a:spcBef>
                <a:spcPct val="0"/>
              </a:spcBef>
              <a:buFontTx/>
              <a:buNone/>
            </a:pPr>
            <a:endParaRPr lang="it-IT" altLang="it-IT" sz="2400" b="1">
              <a:latin typeface="Arial" panose="020B0604020202020204" pitchFamily="34" charset="0"/>
            </a:endParaRPr>
          </a:p>
          <a:p>
            <a:pPr eaLnBrk="1" hangingPunct="1">
              <a:spcBef>
                <a:spcPct val="0"/>
              </a:spcBef>
              <a:buFontTx/>
              <a:buNone/>
            </a:pPr>
            <a:r>
              <a:rPr lang="it-IT" altLang="it-IT" sz="2400" b="1">
                <a:latin typeface="Arial" panose="020B0604020202020204" pitchFamily="34" charset="0"/>
              </a:rPr>
              <a:t>Trib. Milano, 01/10/2013</a:t>
            </a:r>
            <a:r>
              <a:rPr lang="it-IT" altLang="it-IT" sz="2400"/>
              <a:t> </a:t>
            </a:r>
          </a:p>
          <a:p>
            <a:pPr eaLnBrk="1" hangingPunct="1">
              <a:spcBef>
                <a:spcPct val="0"/>
              </a:spcBef>
              <a:buFontTx/>
              <a:buNone/>
            </a:pPr>
            <a:endParaRPr lang="it-IT" altLang="it-IT" sz="2400"/>
          </a:p>
          <a:p>
            <a:pPr eaLnBrk="1" hangingPunct="1">
              <a:spcBef>
                <a:spcPct val="0"/>
              </a:spcBef>
              <a:buFontTx/>
              <a:buNone/>
            </a:pPr>
            <a:endParaRPr lang="it-IT" altLang="it-IT" sz="2400"/>
          </a:p>
          <a:p>
            <a:pPr eaLnBrk="1" hangingPunct="1">
              <a:spcBef>
                <a:spcPct val="0"/>
              </a:spcBef>
              <a:buFontTx/>
              <a:buNone/>
            </a:pPr>
            <a:r>
              <a:rPr lang="it-IT" altLang="it-IT" sz="1600" b="1">
                <a:latin typeface="Arial" panose="020B0604020202020204" pitchFamily="34" charset="0"/>
              </a:rPr>
              <a:t>Cass. civ. Sez. Unite, 11/04/2012, n. 5698</a:t>
            </a:r>
          </a:p>
          <a:p>
            <a:pPr eaLnBrk="1" hangingPunct="1">
              <a:spcBef>
                <a:spcPct val="0"/>
              </a:spcBef>
              <a:buFontTx/>
              <a:buNone/>
            </a:pPr>
            <a:endParaRPr lang="fr-FR" altLang="it-IT" sz="1600" b="1">
              <a:latin typeface="Arial" panose="020B0604020202020204" pitchFamily="34" charset="0"/>
            </a:endParaRPr>
          </a:p>
          <a:p>
            <a:pPr eaLnBrk="1" hangingPunct="1">
              <a:spcBef>
                <a:spcPct val="0"/>
              </a:spcBef>
              <a:buFontTx/>
              <a:buNone/>
            </a:pPr>
            <a:r>
              <a:rPr lang="sv-SE" altLang="it-IT" sz="1600" b="1">
                <a:latin typeface="Arial" panose="020B0604020202020204" pitchFamily="34" charset="0"/>
              </a:rPr>
              <a:t>Cass. civ. Sez. VI, 16/03/2011, n. 6279</a:t>
            </a:r>
            <a:r>
              <a:rPr lang="sv-SE" altLang="it-IT" sz="1600">
                <a:latin typeface="Arial" panose="020B0604020202020204" pitchFamily="34" charset="0"/>
              </a:rPr>
              <a:t> </a:t>
            </a:r>
          </a:p>
          <a:p>
            <a:pPr eaLnBrk="1" hangingPunct="1">
              <a:spcBef>
                <a:spcPct val="0"/>
              </a:spcBef>
              <a:buFontTx/>
              <a:buNone/>
            </a:pPr>
            <a:endParaRPr lang="fr-FR" altLang="it-IT" sz="1600" b="1">
              <a:latin typeface="Arial" panose="020B0604020202020204" pitchFamily="34" charset="0"/>
            </a:endParaRPr>
          </a:p>
          <a:p>
            <a:pPr eaLnBrk="1" hangingPunct="1">
              <a:spcBef>
                <a:spcPct val="0"/>
              </a:spcBef>
              <a:buFontTx/>
              <a:buNone/>
            </a:pPr>
            <a:r>
              <a:rPr lang="it-IT" altLang="it-IT" sz="1600" b="1">
                <a:latin typeface="Arial" panose="020B0604020202020204" pitchFamily="34" charset="0"/>
              </a:rPr>
              <a:t>Cass. civ. Sez. Unite Ordinanza, 09/09/2010, n. 19255</a:t>
            </a:r>
          </a:p>
          <a:p>
            <a:pPr eaLnBrk="1" hangingPunct="1">
              <a:spcBef>
                <a:spcPct val="0"/>
              </a:spcBef>
              <a:buFontTx/>
              <a:buNone/>
            </a:pPr>
            <a:endParaRPr lang="it-IT" altLang="it-IT" sz="1600" b="1">
              <a:latin typeface="Arial" panose="020B0604020202020204" pitchFamily="34" charset="0"/>
            </a:endParaRPr>
          </a:p>
          <a:p>
            <a:pPr eaLnBrk="1" hangingPunct="1">
              <a:spcBef>
                <a:spcPct val="0"/>
              </a:spcBef>
              <a:buFontTx/>
              <a:buNone/>
            </a:pPr>
            <a:r>
              <a:rPr lang="it-IT" altLang="it-IT" sz="1600" b="1">
                <a:latin typeface="Arial" panose="020B0604020202020204" pitchFamily="34" charset="0"/>
              </a:rPr>
              <a:t>Cass. civ. Sez. Unite, Sent., 17-07-2009, n. 16628</a:t>
            </a:r>
          </a:p>
          <a:p>
            <a:pPr eaLnBrk="1" hangingPunct="1">
              <a:spcBef>
                <a:spcPct val="0"/>
              </a:spcBef>
              <a:buFontTx/>
              <a:buNone/>
            </a:pPr>
            <a:endParaRPr lang="it-IT" altLang="it-IT" sz="2400" b="1">
              <a:latin typeface="Arial" panose="020B0604020202020204" pitchFamily="34" charset="0"/>
            </a:endParaRPr>
          </a:p>
        </p:txBody>
      </p:sp>
      <p:sp>
        <p:nvSpPr>
          <p:cNvPr id="35843" name="CasellaDiTesto 7"/>
          <p:cNvSpPr txBox="1">
            <a:spLocks noChangeArrowheads="1"/>
          </p:cNvSpPr>
          <p:nvPr/>
        </p:nvSpPr>
        <p:spPr bwMode="auto">
          <a:xfrm>
            <a:off x="2305050" y="976314"/>
            <a:ext cx="782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Almeno una regola: essere concisi (3)</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mtClean="0">
                <a:solidFill>
                  <a:srgbClr val="FF0000"/>
                </a:solidFill>
              </a:rPr>
              <a:t/>
            </a:r>
            <a:br>
              <a:rPr lang="it-IT" smtClean="0">
                <a:solidFill>
                  <a:srgbClr val="FF0000"/>
                </a:solidFill>
              </a:rPr>
            </a:br>
            <a:r>
              <a:rPr lang="it-IT" smtClean="0">
                <a:solidFill>
                  <a:srgbClr val="FF0000"/>
                </a:solidFill>
              </a:rPr>
              <a:t>il </a:t>
            </a:r>
            <a:r>
              <a:rPr lang="it-IT" dirty="0" smtClean="0">
                <a:solidFill>
                  <a:srgbClr val="FF0000"/>
                </a:solidFill>
              </a:rPr>
              <a:t>linguaggio dell’avvocato civilista</a:t>
            </a:r>
            <a:endParaRPr lang="it-IT" dirty="0">
              <a:solidFill>
                <a:srgbClr val="FF0000"/>
              </a:solidFill>
            </a:endParaRPr>
          </a:p>
        </p:txBody>
      </p:sp>
    </p:spTree>
    <p:extLst>
      <p:ext uri="{BB962C8B-B14F-4D97-AF65-F5344CB8AC3E}">
        <p14:creationId xmlns:p14="http://schemas.microsoft.com/office/powerpoint/2010/main" val="3875376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p:txBody>
          <a:bodyPr>
            <a:normAutofit/>
          </a:bodyPr>
          <a:lstStyle/>
          <a:p>
            <a:r>
              <a:rPr lang="it-IT" sz="6000" b="1" dirty="0"/>
              <a:t>Lo</a:t>
            </a:r>
            <a:r>
              <a:rPr lang="it-IT" sz="6000" b="1" i="1" dirty="0"/>
              <a:t> status quo</a:t>
            </a:r>
            <a:endParaRPr lang="it-IT" sz="6000" b="1" dirty="0"/>
          </a:p>
        </p:txBody>
      </p:sp>
      <p:sp>
        <p:nvSpPr>
          <p:cNvPr id="3" name="Segnaposto contenuto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a:buNone/>
              <a:defRPr/>
            </a:pPr>
            <a:r>
              <a:rPr lang="it-IT" dirty="0" smtClean="0"/>
              <a:t>I VIZI:</a:t>
            </a:r>
          </a:p>
          <a:p>
            <a:pPr>
              <a:defRPr/>
            </a:pPr>
            <a:r>
              <a:rPr lang="it-IT" dirty="0" smtClean="0"/>
              <a:t>“fossili </a:t>
            </a:r>
            <a:r>
              <a:rPr lang="it-IT" dirty="0"/>
              <a:t>lessicali” e stereotipi sintattici</a:t>
            </a:r>
            <a:r>
              <a:rPr lang="it-IT" dirty="0" smtClean="0"/>
              <a:t>;</a:t>
            </a:r>
          </a:p>
          <a:p>
            <a:pPr>
              <a:defRPr/>
            </a:pPr>
            <a:r>
              <a:rPr lang="it-IT" dirty="0" smtClean="0"/>
              <a:t> </a:t>
            </a:r>
            <a:r>
              <a:rPr lang="it-IT" dirty="0" err="1"/>
              <a:t>latinetti</a:t>
            </a:r>
            <a:r>
              <a:rPr lang="it-IT" dirty="0"/>
              <a:t>; ripetizioni e ridondanze; </a:t>
            </a:r>
            <a:endParaRPr lang="it-IT" dirty="0" smtClean="0"/>
          </a:p>
          <a:p>
            <a:pPr>
              <a:defRPr/>
            </a:pPr>
            <a:r>
              <a:rPr lang="it-IT" dirty="0" smtClean="0"/>
              <a:t>periodi </a:t>
            </a:r>
            <a:r>
              <a:rPr lang="it-IT" dirty="0"/>
              <a:t>e frasi lunghi; </a:t>
            </a:r>
            <a:endParaRPr lang="it-IT" dirty="0" smtClean="0"/>
          </a:p>
          <a:p>
            <a:pPr>
              <a:defRPr/>
            </a:pPr>
            <a:r>
              <a:rPr lang="it-IT" dirty="0" smtClean="0"/>
              <a:t>mancanza </a:t>
            </a:r>
            <a:r>
              <a:rPr lang="it-IT" dirty="0"/>
              <a:t>di un chiaro ordine argomentativo </a:t>
            </a:r>
            <a:endParaRPr lang="it-IT" dirty="0" smtClean="0"/>
          </a:p>
          <a:p>
            <a:pPr>
              <a:defRPr/>
            </a:pPr>
            <a:r>
              <a:rPr lang="it-IT" dirty="0" smtClean="0"/>
              <a:t>punteggiatura </a:t>
            </a:r>
            <a:r>
              <a:rPr lang="it-IT" dirty="0"/>
              <a:t>approssimativa; </a:t>
            </a:r>
            <a:endParaRPr lang="it-IT" dirty="0" smtClean="0"/>
          </a:p>
          <a:p>
            <a:pPr>
              <a:defRPr/>
            </a:pPr>
            <a:r>
              <a:rPr lang="it-IT" dirty="0" smtClean="0"/>
              <a:t>insufficiente </a:t>
            </a:r>
            <a:r>
              <a:rPr lang="it-IT" dirty="0"/>
              <a:t>od errato uso delle risorse grafiche ed oggi degli strumenti informatici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7"/>
          <p:cNvSpPr>
            <a:spLocks noGrp="1"/>
          </p:cNvSpPr>
          <p:nvPr>
            <p:ph type="title"/>
          </p:nvPr>
        </p:nvSpPr>
        <p:spPr/>
        <p:txBody>
          <a:bodyPr>
            <a:noAutofit/>
          </a:bodyPr>
          <a:lstStyle/>
          <a:p>
            <a:r>
              <a:rPr lang="it-IT" sz="8000" b="1" dirty="0"/>
              <a:t>I vizi</a:t>
            </a:r>
          </a:p>
        </p:txBody>
      </p:sp>
      <p:sp>
        <p:nvSpPr>
          <p:cNvPr id="3" name="Segnaposto contenuto 2"/>
          <p:cNvSpPr>
            <a:spLocks noGrp="1"/>
          </p:cNvSpPr>
          <p:nvPr>
            <p:ph sz="half"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algn="ctr">
              <a:buNone/>
              <a:defRPr/>
            </a:pPr>
            <a:r>
              <a:rPr lang="it-IT" sz="3200" dirty="0"/>
              <a:t>“</a:t>
            </a:r>
            <a:r>
              <a:rPr lang="it-IT" sz="3200" b="1" dirty="0"/>
              <a:t>fossili lessicali” </a:t>
            </a:r>
            <a:r>
              <a:rPr lang="it-IT" b="1" dirty="0" smtClean="0"/>
              <a:t/>
            </a:r>
            <a:br>
              <a:rPr lang="it-IT" b="1" dirty="0" smtClean="0"/>
            </a:br>
            <a:endParaRPr lang="it-IT" b="1" i="1" dirty="0" smtClean="0"/>
          </a:p>
          <a:p>
            <a:pPr>
              <a:defRPr/>
            </a:pPr>
            <a:endParaRPr lang="it-IT" i="1" dirty="0" smtClean="0"/>
          </a:p>
          <a:p>
            <a:pPr>
              <a:defRPr/>
            </a:pPr>
            <a:endParaRPr lang="it-IT" i="1" dirty="0" smtClean="0"/>
          </a:p>
          <a:p>
            <a:pPr>
              <a:defRPr/>
            </a:pPr>
            <a:r>
              <a:rPr lang="it-IT" i="1" dirty="0" smtClean="0">
                <a:solidFill>
                  <a:srgbClr val="FF0000"/>
                </a:solidFill>
              </a:rPr>
              <a:t>in denegata ipotesi</a:t>
            </a:r>
            <a:endParaRPr lang="it-IT" dirty="0" smtClean="0">
              <a:solidFill>
                <a:srgbClr val="FF0000"/>
              </a:solidFill>
            </a:endParaRPr>
          </a:p>
          <a:p>
            <a:pPr>
              <a:defRPr/>
            </a:pPr>
            <a:r>
              <a:rPr lang="it-IT" i="1" dirty="0" smtClean="0">
                <a:solidFill>
                  <a:srgbClr val="FF0000"/>
                </a:solidFill>
              </a:rPr>
              <a:t>in severa ipotesi </a:t>
            </a:r>
          </a:p>
          <a:p>
            <a:pPr>
              <a:defRPr/>
            </a:pPr>
            <a:r>
              <a:rPr lang="it-IT" i="1" dirty="0" smtClean="0">
                <a:solidFill>
                  <a:srgbClr val="FF0000"/>
                </a:solidFill>
              </a:rPr>
              <a:t>In ipotesi dannata</a:t>
            </a:r>
          </a:p>
          <a:p>
            <a:pPr>
              <a:defRPr/>
            </a:pPr>
            <a:endParaRPr lang="it-IT" i="1" dirty="0" smtClean="0"/>
          </a:p>
          <a:p>
            <a:pPr>
              <a:defRPr/>
            </a:pPr>
            <a:endParaRPr lang="it-IT" i="1" dirty="0" smtClean="0"/>
          </a:p>
          <a:p>
            <a:pPr>
              <a:defRPr/>
            </a:pPr>
            <a:endParaRPr lang="it-IT" i="1" dirty="0"/>
          </a:p>
        </p:txBody>
      </p:sp>
      <p:sp>
        <p:nvSpPr>
          <p:cNvPr id="4" name="Segnaposto testo 3"/>
          <p:cNvSpPr>
            <a:spLocks noGrp="1"/>
          </p:cNvSpPr>
          <p:nvPr>
            <p:ph sz="half" idx="2"/>
          </p:nvPr>
        </p:nvSpPr>
        <p:spPr/>
        <p:style>
          <a:lnRef idx="1">
            <a:schemeClr val="accent5"/>
          </a:lnRef>
          <a:fillRef idx="2">
            <a:schemeClr val="accent5"/>
          </a:fillRef>
          <a:effectRef idx="1">
            <a:schemeClr val="accent5"/>
          </a:effectRef>
          <a:fontRef idx="minor">
            <a:schemeClr val="dk1"/>
          </a:fontRef>
        </p:style>
        <p:txBody>
          <a:bodyPr rtlCol="0">
            <a:normAutofit/>
          </a:bodyPr>
          <a:lstStyle/>
          <a:p>
            <a:pPr algn="ctr">
              <a:buNone/>
              <a:defRPr/>
            </a:pPr>
            <a:r>
              <a:rPr lang="it-IT" sz="3200" b="1" dirty="0"/>
              <a:t>stereotipi sintattici</a:t>
            </a:r>
            <a:endParaRPr lang="it-IT" sz="3200" dirty="0"/>
          </a:p>
          <a:p>
            <a:pPr>
              <a:defRPr/>
            </a:pPr>
            <a:r>
              <a:rPr lang="it-IT" dirty="0" smtClean="0"/>
              <a:t>Invece di </a:t>
            </a:r>
          </a:p>
          <a:p>
            <a:pPr>
              <a:buNone/>
              <a:defRPr/>
            </a:pPr>
            <a:r>
              <a:rPr lang="it-IT" b="1" i="1" dirty="0" smtClean="0"/>
              <a:t>si</a:t>
            </a:r>
            <a:r>
              <a:rPr lang="it-IT" i="1" dirty="0" smtClean="0"/>
              <a:t> può affermare :</a:t>
            </a:r>
          </a:p>
          <a:p>
            <a:pPr>
              <a:buNone/>
              <a:defRPr/>
            </a:pPr>
            <a:r>
              <a:rPr lang="it-IT" i="1" dirty="0" smtClean="0">
                <a:solidFill>
                  <a:srgbClr val="FF0000"/>
                </a:solidFill>
                <a:sym typeface="Wingdings" pitchFamily="2" charset="2"/>
              </a:rPr>
              <a:t> </a:t>
            </a:r>
            <a:r>
              <a:rPr lang="it-IT" i="1" dirty="0" smtClean="0">
                <a:solidFill>
                  <a:srgbClr val="FF0000"/>
                </a:solidFill>
              </a:rPr>
              <a:t>può affermar</a:t>
            </a:r>
            <a:r>
              <a:rPr lang="it-IT" b="1" i="1" dirty="0" smtClean="0">
                <a:solidFill>
                  <a:srgbClr val="FF0000"/>
                </a:solidFill>
              </a:rPr>
              <a:t>si</a:t>
            </a:r>
          </a:p>
          <a:p>
            <a:pPr>
              <a:buNone/>
              <a:defRPr/>
            </a:pPr>
            <a:endParaRPr lang="it-IT" b="1" i="1" dirty="0" smtClean="0">
              <a:solidFill>
                <a:srgbClr val="FF0000"/>
              </a:solidFill>
            </a:endParaRPr>
          </a:p>
          <a:p>
            <a:pPr>
              <a:defRPr/>
            </a:pPr>
            <a:r>
              <a:rPr lang="it-IT" dirty="0" smtClean="0"/>
              <a:t>Invece di </a:t>
            </a:r>
          </a:p>
          <a:p>
            <a:pPr>
              <a:buNone/>
              <a:defRPr/>
            </a:pPr>
            <a:r>
              <a:rPr lang="it-IT" b="1" i="1" dirty="0" smtClean="0"/>
              <a:t>Si </a:t>
            </a:r>
            <a:r>
              <a:rPr lang="it-IT" i="1" dirty="0" smtClean="0"/>
              <a:t>tratta:</a:t>
            </a:r>
          </a:p>
          <a:p>
            <a:pPr>
              <a:buNone/>
              <a:defRPr/>
            </a:pPr>
            <a:r>
              <a:rPr lang="it-IT" i="1" dirty="0" smtClean="0">
                <a:solidFill>
                  <a:srgbClr val="FF0000"/>
                </a:solidFill>
                <a:sym typeface="Wingdings" pitchFamily="2" charset="2"/>
              </a:rPr>
              <a:t> tratta</a:t>
            </a:r>
            <a:r>
              <a:rPr lang="it-IT" b="1" i="1" dirty="0" smtClean="0">
                <a:solidFill>
                  <a:srgbClr val="FF0000"/>
                </a:solidFill>
                <a:sym typeface="Wingdings" pitchFamily="2" charset="2"/>
              </a:rPr>
              <a:t>si</a:t>
            </a:r>
            <a:endParaRPr lang="it-IT" b="1" i="1"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2"/>
          <p:cNvSpPr>
            <a:spLocks noGrp="1"/>
          </p:cNvSpPr>
          <p:nvPr>
            <p:ph type="title"/>
          </p:nvPr>
        </p:nvSpPr>
        <p:spPr/>
        <p:txBody>
          <a:bodyPr>
            <a:noAutofit/>
          </a:bodyPr>
          <a:lstStyle/>
          <a:p>
            <a:r>
              <a:rPr lang="it-IT" sz="8000" b="1" dirty="0"/>
              <a:t>I vizi</a:t>
            </a:r>
          </a:p>
        </p:txBody>
      </p:sp>
      <p:sp>
        <p:nvSpPr>
          <p:cNvPr id="4" name="Segnaposto contenuto 3"/>
          <p:cNvSpPr>
            <a:spLocks noGrp="1"/>
          </p:cNvSpPr>
          <p:nvPr>
            <p:ph sz="half" idx="1"/>
          </p:nvPr>
        </p:nvSpPr>
        <p:spPr>
          <a:xfrm>
            <a:off x="1992313" y="1557338"/>
            <a:ext cx="4038600" cy="4525962"/>
          </a:xfrm>
        </p:spPr>
        <p:style>
          <a:lnRef idx="1">
            <a:schemeClr val="accent5"/>
          </a:lnRef>
          <a:fillRef idx="2">
            <a:schemeClr val="accent5"/>
          </a:fillRef>
          <a:effectRef idx="1">
            <a:schemeClr val="accent5"/>
          </a:effectRef>
          <a:fontRef idx="minor">
            <a:schemeClr val="dk1"/>
          </a:fontRef>
        </p:style>
        <p:txBody>
          <a:bodyPr rtlCol="0">
            <a:normAutofit/>
          </a:bodyPr>
          <a:lstStyle/>
          <a:p>
            <a:pPr algn="ctr">
              <a:buNone/>
              <a:defRPr/>
            </a:pPr>
            <a:r>
              <a:rPr lang="it-IT" sz="3200" b="1" dirty="0" err="1"/>
              <a:t>Latinetti</a:t>
            </a:r>
            <a:endParaRPr lang="it-IT" sz="3200" b="1" dirty="0"/>
          </a:p>
          <a:p>
            <a:pPr algn="ctr">
              <a:buNone/>
              <a:defRPr/>
            </a:pPr>
            <a:endParaRPr lang="it-IT" sz="3200" b="1" dirty="0"/>
          </a:p>
          <a:p>
            <a:pPr>
              <a:defRPr/>
            </a:pPr>
            <a:r>
              <a:rPr lang="it-IT" sz="3200" i="1" dirty="0" err="1">
                <a:solidFill>
                  <a:srgbClr val="FF0000"/>
                </a:solidFill>
              </a:rPr>
              <a:t>Salvis</a:t>
            </a:r>
            <a:r>
              <a:rPr lang="it-IT" sz="3200" i="1" dirty="0">
                <a:solidFill>
                  <a:srgbClr val="FF0000"/>
                </a:solidFill>
              </a:rPr>
              <a:t> </a:t>
            </a:r>
            <a:r>
              <a:rPr lang="it-IT" sz="3200" i="1" dirty="0" err="1">
                <a:solidFill>
                  <a:srgbClr val="FF0000"/>
                </a:solidFill>
              </a:rPr>
              <a:t>iuribus</a:t>
            </a:r>
            <a:endParaRPr lang="it-IT" sz="3200" i="1" dirty="0">
              <a:solidFill>
                <a:srgbClr val="FF0000"/>
              </a:solidFill>
            </a:endParaRPr>
          </a:p>
          <a:p>
            <a:pPr>
              <a:defRPr/>
            </a:pPr>
            <a:r>
              <a:rPr lang="it-IT" sz="3200" i="1" dirty="0">
                <a:solidFill>
                  <a:srgbClr val="FF0000"/>
                </a:solidFill>
              </a:rPr>
              <a:t>Ex </a:t>
            </a:r>
            <a:r>
              <a:rPr lang="it-IT" sz="3200" i="1" dirty="0" err="1">
                <a:solidFill>
                  <a:srgbClr val="FF0000"/>
                </a:solidFill>
              </a:rPr>
              <a:t>adverso</a:t>
            </a:r>
            <a:endParaRPr lang="it-IT" sz="3200" i="1" dirty="0">
              <a:solidFill>
                <a:srgbClr val="FF0000"/>
              </a:solidFill>
            </a:endParaRPr>
          </a:p>
          <a:p>
            <a:pPr>
              <a:defRPr/>
            </a:pPr>
            <a:r>
              <a:rPr lang="it-IT" sz="3200" i="1" dirty="0" err="1">
                <a:solidFill>
                  <a:srgbClr val="FF0000"/>
                </a:solidFill>
              </a:rPr>
              <a:t>Contrariis</a:t>
            </a:r>
            <a:r>
              <a:rPr lang="it-IT" sz="3200" i="1" dirty="0">
                <a:solidFill>
                  <a:srgbClr val="FF0000"/>
                </a:solidFill>
              </a:rPr>
              <a:t> </a:t>
            </a:r>
            <a:r>
              <a:rPr lang="it-IT" sz="3200" i="1" dirty="0" err="1">
                <a:solidFill>
                  <a:srgbClr val="FF0000"/>
                </a:solidFill>
              </a:rPr>
              <a:t>reiectis</a:t>
            </a:r>
            <a:endParaRPr lang="it-IT" sz="3200" i="1" dirty="0">
              <a:solidFill>
                <a:srgbClr val="FF0000"/>
              </a:solidFill>
            </a:endParaRPr>
          </a:p>
          <a:p>
            <a:pPr>
              <a:buNone/>
              <a:defRPr/>
            </a:pPr>
            <a:endParaRPr lang="it-IT" sz="3200" b="1" i="1" dirty="0">
              <a:solidFill>
                <a:srgbClr val="FF0000"/>
              </a:solidFill>
            </a:endParaRPr>
          </a:p>
        </p:txBody>
      </p:sp>
      <p:sp>
        <p:nvSpPr>
          <p:cNvPr id="5" name="Segnaposto contenuto 4"/>
          <p:cNvSpPr>
            <a:spLocks noGrp="1"/>
          </p:cNvSpPr>
          <p:nvPr>
            <p:ph sz="half" idx="2"/>
          </p:nvPr>
        </p:nvSpPr>
        <p:spPr/>
        <p:style>
          <a:lnRef idx="1">
            <a:schemeClr val="accent5"/>
          </a:lnRef>
          <a:fillRef idx="2">
            <a:schemeClr val="accent5"/>
          </a:fillRef>
          <a:effectRef idx="1">
            <a:schemeClr val="accent5"/>
          </a:effectRef>
          <a:fontRef idx="minor">
            <a:schemeClr val="dk1"/>
          </a:fontRef>
        </p:style>
        <p:txBody>
          <a:bodyPr rtlCol="0">
            <a:normAutofit/>
          </a:bodyPr>
          <a:lstStyle/>
          <a:p>
            <a:pPr algn="ctr">
              <a:buNone/>
              <a:defRPr/>
            </a:pPr>
            <a:r>
              <a:rPr lang="it-IT" sz="3200" b="1" dirty="0"/>
              <a:t>ripetizioni e ridondanze</a:t>
            </a:r>
          </a:p>
          <a:p>
            <a:pPr>
              <a:defRPr/>
            </a:pPr>
            <a:r>
              <a:rPr lang="it-IT" sz="3200" i="1" dirty="0">
                <a:solidFill>
                  <a:srgbClr val="FF0000"/>
                </a:solidFill>
              </a:rPr>
              <a:t>Rigettata ogni contraria istanza, deduzione, eccezione e difesa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a:spLocks noGrp="1"/>
          </p:cNvSpPr>
          <p:nvPr>
            <p:ph type="title"/>
          </p:nvPr>
        </p:nvSpPr>
        <p:spPr/>
        <p:txBody>
          <a:bodyPr>
            <a:normAutofit/>
          </a:bodyPr>
          <a:lstStyle/>
          <a:p>
            <a:r>
              <a:rPr lang="it-IT" b="1" dirty="0" smtClean="0"/>
              <a:t>Un problema non solo italiano</a:t>
            </a:r>
          </a:p>
        </p:txBody>
      </p:sp>
      <p:sp>
        <p:nvSpPr>
          <p:cNvPr id="3" name="Segnaposto contenuto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rtlCol="0">
            <a:normAutofit/>
          </a:bodyPr>
          <a:lstStyle/>
          <a:p>
            <a:pPr>
              <a:buNone/>
              <a:defRPr/>
            </a:pPr>
            <a:r>
              <a:rPr lang="it-IT" sz="4000" dirty="0"/>
              <a:t>avvocati e giudici talvolta </a:t>
            </a:r>
          </a:p>
          <a:p>
            <a:pPr>
              <a:buNone/>
              <a:defRPr/>
            </a:pPr>
            <a:endParaRPr lang="it-IT" sz="4000" dirty="0"/>
          </a:p>
          <a:p>
            <a:pPr>
              <a:buNone/>
              <a:defRPr/>
            </a:pPr>
            <a:r>
              <a:rPr lang="it-IT" sz="4000" dirty="0"/>
              <a:t>“</a:t>
            </a:r>
            <a:r>
              <a:rPr lang="it-IT" sz="4000" i="1" dirty="0"/>
              <a:t>parlano nei modi ormai morti che ci sono familiari, pieni di </a:t>
            </a:r>
            <a:r>
              <a:rPr lang="it-IT" sz="4000" i="1" dirty="0" err="1"/>
              <a:t>clichés</a:t>
            </a:r>
            <a:r>
              <a:rPr lang="it-IT" sz="4000" i="1" dirty="0"/>
              <a:t> e di formule vuote</a:t>
            </a:r>
            <a:r>
              <a:rPr lang="it-IT" sz="4000" dirty="0"/>
              <a:t>”.</a:t>
            </a:r>
          </a:p>
          <a:p>
            <a:pPr>
              <a:buNone/>
              <a:defRPr/>
            </a:pPr>
            <a:endParaRPr lang="it-IT" dirty="0" smtClean="0"/>
          </a:p>
          <a:p>
            <a:pPr algn="r">
              <a:buNone/>
              <a:defRPr/>
            </a:pPr>
            <a:r>
              <a:rPr lang="it-IT" b="1" dirty="0">
                <a:solidFill>
                  <a:srgbClr val="FF0000"/>
                </a:solidFill>
                <a:effectLst>
                  <a:outerShdw blurRad="38100" dist="38100" dir="2700000" algn="tl">
                    <a:srgbClr val="000000">
                      <a:alpha val="43137"/>
                    </a:srgbClr>
                  </a:outerShdw>
                </a:effectLst>
              </a:rPr>
              <a:t>James B. White (2011)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3"/>
          <p:cNvSpPr txBox="1">
            <a:spLocks noChangeArrowheads="1"/>
          </p:cNvSpPr>
          <p:nvPr/>
        </p:nvSpPr>
        <p:spPr bwMode="auto">
          <a:xfrm>
            <a:off x="2162175" y="1533526"/>
            <a:ext cx="8134350" cy="523875"/>
          </a:xfrm>
          <a:prstGeom prst="rect">
            <a:avLst/>
          </a:prstGeom>
          <a:noFill/>
          <a:ln w="9525">
            <a:noFill/>
            <a:miter lim="800000"/>
            <a:headEnd/>
            <a:tailEnd/>
          </a:ln>
        </p:spPr>
        <p:txBody>
          <a:bodyPr>
            <a:spAutoFit/>
          </a:bodyPr>
          <a:lstStyle/>
          <a:p>
            <a:pPr algn="ctr" eaLnBrk="1" hangingPunct="1">
              <a:defRPr/>
            </a:pPr>
            <a:r>
              <a:rPr lang="it-IT" altLang="it-IT" sz="2800" b="1" dirty="0">
                <a:solidFill>
                  <a:schemeClr val="accent1">
                    <a:lumMod val="75000"/>
                  </a:schemeClr>
                </a:solidFill>
                <a:latin typeface="Calibri" charset="0"/>
                <a:ea typeface="ＭＳ Ｐゴシック" charset="-128"/>
              </a:rPr>
              <a:t>Il metodo di lavoro (1)</a:t>
            </a:r>
          </a:p>
        </p:txBody>
      </p:sp>
      <p:sp>
        <p:nvSpPr>
          <p:cNvPr id="5123" name="CasellaDiTesto 7"/>
          <p:cNvSpPr txBox="1">
            <a:spLocks noChangeArrowheads="1"/>
          </p:cNvSpPr>
          <p:nvPr/>
        </p:nvSpPr>
        <p:spPr bwMode="auto">
          <a:xfrm>
            <a:off x="2305050" y="452438"/>
            <a:ext cx="78295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Il protocollo per la redazione </a:t>
            </a:r>
          </a:p>
          <a:p>
            <a:pPr algn="ctr" eaLnBrk="1" hangingPunct="1">
              <a:spcBef>
                <a:spcPct val="0"/>
              </a:spcBef>
              <a:buFontTx/>
              <a:buNone/>
            </a:pPr>
            <a:r>
              <a:rPr lang="it-IT" altLang="it-IT" sz="2800" b="1">
                <a:solidFill>
                  <a:srgbClr val="FF0000"/>
                </a:solidFill>
              </a:rPr>
              <a:t>degli atti processuali civili </a:t>
            </a:r>
          </a:p>
        </p:txBody>
      </p:sp>
      <p:sp>
        <p:nvSpPr>
          <p:cNvPr id="5124" name="CasellaDiTesto 8"/>
          <p:cNvSpPr txBox="1">
            <a:spLocks noChangeArrowheads="1"/>
          </p:cNvSpPr>
          <p:nvPr/>
        </p:nvSpPr>
        <p:spPr bwMode="auto">
          <a:xfrm rot="10800000" flipV="1">
            <a:off x="2305051" y="2646363"/>
            <a:ext cx="75723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Char char="-"/>
            </a:pPr>
            <a:r>
              <a:rPr lang="it-IT" altLang="it-IT" sz="1800">
                <a:latin typeface="Arial" panose="020B0604020202020204" pitchFamily="34" charset="0"/>
              </a:rPr>
              <a:t>la materia è stata  distinta in </a:t>
            </a:r>
            <a:r>
              <a:rPr lang="it-IT" altLang="it-IT" sz="1800" b="1">
                <a:solidFill>
                  <a:srgbClr val="FF0000"/>
                </a:solidFill>
                <a:latin typeface="Arial" panose="020B0604020202020204" pitchFamily="34" charset="0"/>
              </a:rPr>
              <a:t>quattro grandi argomenti </a:t>
            </a:r>
            <a:r>
              <a:rPr lang="it-IT" altLang="it-IT" sz="1800">
                <a:latin typeface="Arial" panose="020B0604020202020204" pitchFamily="34" charset="0"/>
              </a:rPr>
              <a:t>(</a:t>
            </a:r>
            <a:r>
              <a:rPr lang="it-IT" altLang="it-IT" sz="1800">
                <a:solidFill>
                  <a:srgbClr val="002060"/>
                </a:solidFill>
                <a:latin typeface="Arial" panose="020B0604020202020204" pitchFamily="34" charset="0"/>
              </a:rPr>
              <a:t>atti introduttivi</a:t>
            </a:r>
            <a:r>
              <a:rPr lang="it-IT" altLang="it-IT" sz="1800">
                <a:latin typeface="Arial" panose="020B0604020202020204" pitchFamily="34" charset="0"/>
              </a:rPr>
              <a:t>, </a:t>
            </a:r>
            <a:r>
              <a:rPr lang="it-IT" altLang="it-IT" sz="1800">
                <a:solidFill>
                  <a:srgbClr val="002060"/>
                </a:solidFill>
                <a:latin typeface="Arial" panose="020B0604020202020204" pitchFamily="34" charset="0"/>
              </a:rPr>
              <a:t>deduzioni istruttorie e decisione istruttoria</a:t>
            </a:r>
            <a:r>
              <a:rPr lang="it-IT" altLang="it-IT" sz="1800">
                <a:latin typeface="Arial" panose="020B0604020202020204" pitchFamily="34" charset="0"/>
              </a:rPr>
              <a:t>, </a:t>
            </a:r>
            <a:r>
              <a:rPr lang="it-IT" altLang="it-IT" sz="1800">
                <a:solidFill>
                  <a:srgbClr val="002060"/>
                </a:solidFill>
                <a:latin typeface="Arial" panose="020B0604020202020204" pitchFamily="34" charset="0"/>
              </a:rPr>
              <a:t>scritti conclusivi, pronuncia</a:t>
            </a:r>
            <a:r>
              <a:rPr lang="it-IT" altLang="it-IT" sz="1800">
                <a:latin typeface="Arial" panose="020B0604020202020204" pitchFamily="34" charset="0"/>
              </a:rPr>
              <a:t>;</a:t>
            </a:r>
          </a:p>
          <a:p>
            <a:pPr algn="just">
              <a:spcBef>
                <a:spcPct val="0"/>
              </a:spcBef>
              <a:buFontTx/>
              <a:buChar char="-"/>
            </a:pPr>
            <a:endParaRPr lang="it-IT" altLang="it-IT" sz="1800">
              <a:latin typeface="Arial" panose="020B0604020202020204" pitchFamily="34" charset="0"/>
            </a:endParaRPr>
          </a:p>
          <a:p>
            <a:pPr algn="just">
              <a:spcBef>
                <a:spcPct val="0"/>
              </a:spcBef>
              <a:buFontTx/>
              <a:buChar char="-"/>
            </a:pPr>
            <a:r>
              <a:rPr lang="it-IT" altLang="it-IT" sz="1800">
                <a:latin typeface="Arial" panose="020B0604020202020204" pitchFamily="34" charset="0"/>
              </a:rPr>
              <a:t>ogni riunione è stata preceduta dalla redazione di una </a:t>
            </a:r>
            <a:r>
              <a:rPr lang="it-IT" altLang="it-IT" sz="1800">
                <a:solidFill>
                  <a:srgbClr val="002060"/>
                </a:solidFill>
                <a:latin typeface="Arial" panose="020B0604020202020204" pitchFamily="34" charset="0"/>
              </a:rPr>
              <a:t>sintetico schema di proposte da parte di uno o più coordinatori</a:t>
            </a:r>
            <a:r>
              <a:rPr lang="it-IT" altLang="it-IT" sz="1800">
                <a:latin typeface="Arial" panose="020B0604020202020204" pitchFamily="34" charset="0"/>
              </a:rPr>
              <a:t> e da un </a:t>
            </a:r>
            <a:r>
              <a:rPr lang="it-IT" altLang="it-IT" sz="1800">
                <a:solidFill>
                  <a:srgbClr val="002060"/>
                </a:solidFill>
                <a:latin typeface="Arial" panose="020B0604020202020204" pitchFamily="34" charset="0"/>
              </a:rPr>
              <a:t>dibattito</a:t>
            </a:r>
            <a:r>
              <a:rPr lang="it-IT" altLang="it-IT" sz="1800">
                <a:latin typeface="Arial" panose="020B0604020202020204" pitchFamily="34" charset="0"/>
              </a:rPr>
              <a:t>,</a:t>
            </a:r>
            <a:r>
              <a:rPr lang="it-IT" altLang="it-IT" sz="1800">
                <a:solidFill>
                  <a:srgbClr val="002060"/>
                </a:solidFill>
                <a:latin typeface="Arial" panose="020B0604020202020204" pitchFamily="34" charset="0"/>
              </a:rPr>
              <a:t> </a:t>
            </a:r>
            <a:r>
              <a:rPr lang="it-IT" altLang="it-IT" sz="1800">
                <a:latin typeface="Arial" panose="020B0604020202020204" pitchFamily="34" charset="0"/>
              </a:rPr>
              <a:t>sia di persona che</a:t>
            </a:r>
            <a:r>
              <a:rPr lang="it-IT" altLang="it-IT" sz="1800">
                <a:solidFill>
                  <a:srgbClr val="002060"/>
                </a:solidFill>
                <a:latin typeface="Arial" panose="020B0604020202020204" pitchFamily="34" charset="0"/>
              </a:rPr>
              <a:t> </a:t>
            </a:r>
            <a:r>
              <a:rPr lang="it-IT" altLang="it-IT" sz="1800">
                <a:latin typeface="Arial" panose="020B0604020202020204" pitchFamily="34" charset="0"/>
              </a:rPr>
              <a:t>in </a:t>
            </a:r>
            <a:r>
              <a:rPr lang="it-IT" altLang="it-IT" sz="1800" i="1">
                <a:latin typeface="Arial" panose="020B0604020202020204" pitchFamily="34" charset="0"/>
              </a:rPr>
              <a:t>mailing list</a:t>
            </a:r>
            <a:r>
              <a:rPr lang="it-IT" altLang="it-IT" sz="1800">
                <a:latin typeface="Arial" panose="020B0604020202020204" pitchFamily="34" charset="0"/>
              </a:rPr>
              <a:t>, basato sui </a:t>
            </a:r>
            <a:r>
              <a:rPr lang="it-IT" altLang="it-IT" sz="1800" b="1">
                <a:solidFill>
                  <a:srgbClr val="FF0000"/>
                </a:solidFill>
                <a:latin typeface="Arial" panose="020B0604020202020204" pitchFamily="34" charset="0"/>
              </a:rPr>
              <a:t>contributi spontanei </a:t>
            </a:r>
            <a:r>
              <a:rPr lang="it-IT" altLang="it-IT" sz="1800">
                <a:latin typeface="Arial" panose="020B0604020202020204" pitchFamily="34" charset="0"/>
              </a:rPr>
              <a:t>e sulle </a:t>
            </a:r>
            <a:r>
              <a:rPr lang="it-IT" altLang="it-IT" sz="1800" b="1">
                <a:solidFill>
                  <a:srgbClr val="FF0000"/>
                </a:solidFill>
                <a:latin typeface="Arial" panose="020B0604020202020204" pitchFamily="34" charset="0"/>
              </a:rPr>
              <a:t>osservazioni</a:t>
            </a:r>
            <a:r>
              <a:rPr lang="it-IT" altLang="it-IT" sz="1800">
                <a:latin typeface="Arial" panose="020B0604020202020204" pitchFamily="34" charset="0"/>
              </a:rPr>
              <a:t> alla schema, formulati dai partecipanti interessati;</a:t>
            </a:r>
          </a:p>
          <a:p>
            <a:pPr algn="just">
              <a:spcBef>
                <a:spcPct val="0"/>
              </a:spcBef>
              <a:buFontTx/>
              <a:buChar char="-"/>
            </a:pPr>
            <a:endParaRPr lang="it-IT" altLang="it-IT" sz="1800">
              <a:latin typeface="Arial" panose="020B0604020202020204" pitchFamily="34" charset="0"/>
            </a:endParaRPr>
          </a:p>
          <a:p>
            <a:pPr algn="just">
              <a:spcBef>
                <a:spcPct val="0"/>
              </a:spcBef>
              <a:buFontTx/>
              <a:buNone/>
            </a:pPr>
            <a:r>
              <a:rPr lang="it-IT" altLang="it-IT" sz="1800">
                <a:latin typeface="Arial" panose="020B0604020202020204" pitchFamily="34" charset="0"/>
              </a:rPr>
              <a:t>- in ciascuna riunione </a:t>
            </a:r>
            <a:r>
              <a:rPr lang="it-IT" altLang="it-IT" sz="1800">
                <a:solidFill>
                  <a:srgbClr val="002060"/>
                </a:solidFill>
                <a:latin typeface="Arial" panose="020B0604020202020204" pitchFamily="34" charset="0"/>
              </a:rPr>
              <a:t>sono stati discussi</a:t>
            </a:r>
            <a:r>
              <a:rPr lang="it-IT" altLang="it-IT" sz="1800">
                <a:latin typeface="Arial" panose="020B0604020202020204" pitchFamily="34" charset="0"/>
              </a:rPr>
              <a:t>, punto per punto, i vari </a:t>
            </a:r>
            <a:r>
              <a:rPr lang="it-IT" altLang="it-IT" sz="1800">
                <a:solidFill>
                  <a:srgbClr val="002060"/>
                </a:solidFill>
                <a:latin typeface="Arial" panose="020B0604020202020204" pitchFamily="34" charset="0"/>
              </a:rPr>
              <a:t>argomenti</a:t>
            </a:r>
            <a:r>
              <a:rPr lang="it-IT" altLang="it-IT" sz="1800">
                <a:latin typeface="Arial" panose="020B0604020202020204" pitchFamily="34" charset="0"/>
              </a:rPr>
              <a:t> individuati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9536" y="404664"/>
            <a:ext cx="8229600" cy="1143000"/>
          </a:xfrm>
        </p:spPr>
        <p:txBody>
          <a:bodyPr rtlCol="0">
            <a:noAutofit/>
            <a:scene3d>
              <a:camera prst="orthographicFront"/>
              <a:lightRig rig="threePt" dir="t"/>
            </a:scene3d>
            <a:sp3d extrusionH="57150">
              <a:bevelT w="38100" h="38100"/>
            </a:sp3d>
          </a:bodyPr>
          <a:lstStyle/>
          <a:p>
            <a:pPr>
              <a:defRPr/>
            </a:pPr>
            <a:r>
              <a:rPr lang="it-IT" sz="4800" dirty="0"/>
              <a:t>ma</a:t>
            </a:r>
            <a:r>
              <a:rPr lang="it-IT" sz="4800" dirty="0">
                <a:effectLst>
                  <a:outerShdw blurRad="38100" dist="38100" dir="2700000" algn="tl">
                    <a:srgbClr val="000000">
                      <a:alpha val="43137"/>
                    </a:srgbClr>
                  </a:outerShdw>
                </a:effectLst>
              </a:rPr>
              <a:t> </a:t>
            </a:r>
            <a:r>
              <a:rPr lang="it-IT"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perché</a:t>
            </a:r>
            <a:r>
              <a:rPr lang="it-IT" sz="4800" dirty="0"/>
              <a:t/>
            </a:r>
            <a:br>
              <a:rPr lang="it-IT" sz="4800" dirty="0"/>
            </a:br>
            <a:r>
              <a:rPr lang="it-IT" sz="4800" dirty="0"/>
              <a:t>chiarezza e concisione ?</a:t>
            </a:r>
            <a:br>
              <a:rPr lang="it-IT" sz="4800" dirty="0"/>
            </a:br>
            <a:endParaRPr lang="it-IT" sz="4800" dirty="0"/>
          </a:p>
        </p:txBody>
      </p:sp>
      <p:sp>
        <p:nvSpPr>
          <p:cNvPr id="3" name="Segnaposto contenuto 2"/>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rtlCol="0">
            <a:normAutofit/>
          </a:bodyPr>
          <a:lstStyle/>
          <a:p>
            <a:pPr>
              <a:defRPr/>
            </a:pPr>
            <a:r>
              <a:rPr lang="it-IT" sz="3600" dirty="0"/>
              <a:t>lo scopo principale è quello della </a:t>
            </a:r>
            <a:r>
              <a:rPr lang="it-IT" sz="3600" b="1" dirty="0"/>
              <a:t>comprensibilità</a:t>
            </a:r>
            <a:r>
              <a:rPr lang="it-IT" sz="3600" dirty="0"/>
              <a:t>, </a:t>
            </a:r>
          </a:p>
          <a:p>
            <a:pPr>
              <a:buNone/>
              <a:defRPr/>
            </a:pPr>
            <a:r>
              <a:rPr lang="it-IT" sz="3600" dirty="0"/>
              <a:t>che si atteggia a sua volta come  </a:t>
            </a:r>
          </a:p>
          <a:p>
            <a:pPr>
              <a:defRPr/>
            </a:pPr>
            <a:endParaRPr lang="it-IT" dirty="0"/>
          </a:p>
        </p:txBody>
      </p:sp>
      <p:sp>
        <p:nvSpPr>
          <p:cNvPr id="10" name="Segnaposto contenuto 9"/>
          <p:cNvSpPr>
            <a:spLocks noGrp="1"/>
          </p:cNvSpPr>
          <p:nvPr>
            <p:ph sz="half" idx="2"/>
          </p:nvPr>
        </p:nvSpPr>
        <p:spPr/>
        <p:style>
          <a:lnRef idx="1">
            <a:schemeClr val="accent5"/>
          </a:lnRef>
          <a:fillRef idx="2">
            <a:schemeClr val="accent5"/>
          </a:fillRef>
          <a:effectRef idx="1">
            <a:schemeClr val="accent5"/>
          </a:effectRef>
          <a:fontRef idx="minor">
            <a:schemeClr val="dk1"/>
          </a:fontRef>
        </p:style>
        <p:txBody>
          <a:bodyPr rtlCol="0">
            <a:normAutofit/>
          </a:bodyPr>
          <a:lstStyle/>
          <a:p>
            <a:pPr>
              <a:defRPr/>
            </a:pPr>
            <a:endParaRPr lang="it-IT" dirty="0" smtClean="0"/>
          </a:p>
          <a:p>
            <a:pPr>
              <a:defRPr/>
            </a:pPr>
            <a:endParaRPr lang="it-IT" dirty="0"/>
          </a:p>
          <a:p>
            <a:pPr>
              <a:defRPr/>
            </a:pPr>
            <a:endParaRPr lang="it-IT" dirty="0" smtClean="0"/>
          </a:p>
          <a:p>
            <a:pPr>
              <a:defRPr/>
            </a:pPr>
            <a:r>
              <a:rPr lang="it-IT" sz="3200" dirty="0"/>
              <a:t>strumento di </a:t>
            </a:r>
            <a:r>
              <a:rPr lang="it-IT" sz="3200" b="1" dirty="0"/>
              <a:t>persuasione</a:t>
            </a:r>
            <a:r>
              <a:rPr lang="it-IT" sz="3200" dirty="0"/>
              <a:t> (e quindi di efficienza) </a:t>
            </a:r>
          </a:p>
          <a:p>
            <a:pPr>
              <a:defRPr/>
            </a:pPr>
            <a:r>
              <a:rPr lang="it-IT" sz="3200" dirty="0"/>
              <a:t>strumento di </a:t>
            </a:r>
            <a:r>
              <a:rPr lang="it-IT" sz="3200" b="1" dirty="0"/>
              <a:t>trasparenza</a:t>
            </a:r>
            <a:r>
              <a:rPr lang="it-IT" sz="3200" dirty="0"/>
              <a:t> (e quindi di democrazia)</a:t>
            </a:r>
          </a:p>
        </p:txBody>
      </p:sp>
      <p:sp>
        <p:nvSpPr>
          <p:cNvPr id="11" name="Freccia a destra 10"/>
          <p:cNvSpPr/>
          <p:nvPr/>
        </p:nvSpPr>
        <p:spPr>
          <a:xfrm>
            <a:off x="4800600" y="3860800"/>
            <a:ext cx="1079500" cy="215900"/>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0"/>
            <a:ext cx="8229600" cy="1143000"/>
          </a:xfrm>
        </p:spPr>
        <p:style>
          <a:lnRef idx="1">
            <a:schemeClr val="accent3"/>
          </a:lnRef>
          <a:fillRef idx="2">
            <a:schemeClr val="accent3"/>
          </a:fillRef>
          <a:effectRef idx="1">
            <a:schemeClr val="accent3"/>
          </a:effectRef>
          <a:fontRef idx="minor">
            <a:schemeClr val="dk1"/>
          </a:fontRef>
        </p:style>
        <p:txBody>
          <a:bodyPr/>
          <a:lstStyle/>
          <a:p>
            <a:r>
              <a:rPr lang="it-IT" dirty="0" smtClean="0"/>
              <a:t>Cosa ci dicono le scienze cognitive</a:t>
            </a:r>
            <a:endParaRPr lang="it-IT" dirty="0"/>
          </a:p>
        </p:txBody>
      </p:sp>
      <p:sp>
        <p:nvSpPr>
          <p:cNvPr id="3" name="CasellaDiTesto 2"/>
          <p:cNvSpPr txBox="1"/>
          <p:nvPr/>
        </p:nvSpPr>
        <p:spPr>
          <a:xfrm rot="20951761">
            <a:off x="1859825" y="1482180"/>
            <a:ext cx="4181755" cy="1200329"/>
          </a:xfrm>
          <a:prstGeom prst="rect">
            <a:avLst/>
          </a:prstGeom>
          <a:noFill/>
        </p:spPr>
        <p:txBody>
          <a:bodyPr wrap="square" rtlCol="0">
            <a:spAutoFit/>
          </a:bodyPr>
          <a:lstStyle/>
          <a:p>
            <a:r>
              <a:rPr lang="it-IT" sz="3600" dirty="0"/>
              <a:t>I meccanismi della memoria</a:t>
            </a:r>
          </a:p>
        </p:txBody>
      </p:sp>
      <p:pic>
        <p:nvPicPr>
          <p:cNvPr id="40962" name="Picture 2" descr="http://www.benessere.com/psicologia/images/memo_ciclo.gif"/>
          <p:cNvPicPr>
            <a:picLocks noChangeAspect="1" noChangeArrowheads="1"/>
          </p:cNvPicPr>
          <p:nvPr/>
        </p:nvPicPr>
        <p:blipFill>
          <a:blip r:embed="rId2" cstate="print"/>
          <a:srcRect/>
          <a:stretch>
            <a:fillRect/>
          </a:stretch>
        </p:blipFill>
        <p:spPr bwMode="auto">
          <a:xfrm>
            <a:off x="5951984" y="1124744"/>
            <a:ext cx="4536504" cy="5555230"/>
          </a:xfrm>
          <a:prstGeom prst="rect">
            <a:avLst/>
          </a:prstGeom>
          <a:noFill/>
        </p:spPr>
      </p:pic>
      <p:sp>
        <p:nvSpPr>
          <p:cNvPr id="5" name="CasellaDiTesto 4"/>
          <p:cNvSpPr txBox="1"/>
          <p:nvPr/>
        </p:nvSpPr>
        <p:spPr>
          <a:xfrm>
            <a:off x="1524000" y="3072348"/>
            <a:ext cx="4355976" cy="378565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it-IT" sz="2400" dirty="0"/>
              <a:t>La memoria sensitiva trattiene per pochi attimi le informazioni che provengono dagli organi di senso, scartandone il 75%. </a:t>
            </a:r>
          </a:p>
          <a:p>
            <a:pPr algn="just"/>
            <a:r>
              <a:rPr lang="it-IT" sz="2400" dirty="0"/>
              <a:t>Del  rimanente 25% solo meno dell' 1% viene selezionato nell'area del linguaggio e immagazzinato nella memoria primaria, (</a:t>
            </a:r>
            <a:r>
              <a:rPr lang="it-IT" sz="2400" b="1" dirty="0"/>
              <a:t>memoria a breve termine</a:t>
            </a:r>
            <a:r>
              <a:rPr lang="it-IT" sz="2400" dirty="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7568" y="1"/>
            <a:ext cx="8136904" cy="1470025"/>
          </a:xfrm>
        </p:spPr>
        <p:txBody>
          <a:bodyPr>
            <a:normAutofit fontScale="90000"/>
          </a:bodyPr>
          <a:lstStyle/>
          <a:p>
            <a:pPr algn="l"/>
            <a:r>
              <a:rPr lang="it-IT" dirty="0" smtClean="0"/>
              <a:t>Cass., sez. II, 04-07-2012, n. 11199 </a:t>
            </a:r>
            <a:endParaRPr lang="it-IT" dirty="0"/>
          </a:p>
        </p:txBody>
      </p:sp>
      <p:sp>
        <p:nvSpPr>
          <p:cNvPr id="3" name="Sottotitolo 2"/>
          <p:cNvSpPr>
            <a:spLocks noGrp="1"/>
          </p:cNvSpPr>
          <p:nvPr>
            <p:ph type="subTitle" idx="1"/>
          </p:nvPr>
        </p:nvSpPr>
        <p:spPr>
          <a:xfrm>
            <a:off x="2207568" y="1700808"/>
            <a:ext cx="7992888" cy="4752528"/>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it-IT" sz="3600" i="1" dirty="0">
                <a:solidFill>
                  <a:schemeClr val="tx1"/>
                </a:solidFill>
                <a:effectLst>
                  <a:outerShdw blurRad="38100" dist="38100" dir="2700000" algn="tl">
                    <a:srgbClr val="000000">
                      <a:alpha val="43137"/>
                    </a:srgbClr>
                  </a:outerShdw>
                </a:effectLst>
              </a:rPr>
              <a:t>La particolare ampiezza degli atti </a:t>
            </a:r>
            <a:r>
              <a:rPr lang="it-IT" sz="3600" i="1" dirty="0">
                <a:solidFill>
                  <a:schemeClr val="tx1"/>
                </a:solidFill>
              </a:rPr>
              <a:t>certamente non pone un problema formale di violazione di prescrizioni formali ma </a:t>
            </a:r>
            <a:r>
              <a:rPr lang="it-IT" sz="3600" i="1" dirty="0">
                <a:solidFill>
                  <a:schemeClr val="tx1"/>
                </a:solidFill>
                <a:effectLst>
                  <a:outerShdw blurRad="38100" dist="38100" dir="2700000" algn="tl">
                    <a:srgbClr val="000000">
                      <a:alpha val="43137"/>
                    </a:srgbClr>
                  </a:outerShdw>
                </a:effectLst>
              </a:rPr>
              <a:t>non giova alla chiarezza</a:t>
            </a:r>
            <a:r>
              <a:rPr lang="it-IT" sz="3600" i="1" dirty="0">
                <a:solidFill>
                  <a:schemeClr val="tx1"/>
                </a:solidFill>
              </a:rPr>
              <a:t> degli atti stessi e concorre ad allontanare l'obiettivo di un processo celere che esige da parte di tutti </a:t>
            </a:r>
            <a:r>
              <a:rPr lang="it-IT" sz="3600" i="1" dirty="0">
                <a:solidFill>
                  <a:schemeClr val="tx1"/>
                </a:solidFill>
                <a:effectLst>
                  <a:outerShdw blurRad="38100" dist="38100" dir="2700000" algn="tl">
                    <a:srgbClr val="000000">
                      <a:alpha val="43137"/>
                    </a:srgbClr>
                  </a:outerShdw>
                </a:effectLst>
              </a:rPr>
              <a:t>atti sintetici, redatti con stile asciutto e sobrio</a:t>
            </a:r>
            <a:r>
              <a:rPr lang="it-IT" sz="3600" i="1" dirty="0">
                <a:solidFill>
                  <a:schemeClr val="tx1"/>
                </a:solidFill>
              </a:rPr>
              <a:t>.</a:t>
            </a:r>
            <a:endParaRPr lang="it-IT" sz="3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188640"/>
            <a:ext cx="9144000" cy="648072"/>
          </a:xfrm>
        </p:spPr>
        <p:txBody>
          <a:bodyPr>
            <a:normAutofit fontScale="90000"/>
          </a:bodyPr>
          <a:lstStyle/>
          <a:p>
            <a:r>
              <a:rPr lang="it-IT" dirty="0" smtClean="0"/>
              <a:t/>
            </a:r>
            <a:br>
              <a:rPr lang="it-IT" dirty="0" smtClean="0"/>
            </a:br>
            <a:r>
              <a:rPr lang="it-IT" dirty="0" smtClean="0"/>
              <a:t>Tribunale Milano 1 ottobre 2013  </a:t>
            </a:r>
            <a:r>
              <a:rPr lang="it-IT" sz="3100" dirty="0"/>
              <a:t>Est. Buffone. </a:t>
            </a:r>
            <a:r>
              <a:rPr lang="it-IT" dirty="0" smtClean="0"/>
              <a:t/>
            </a:r>
            <a:br>
              <a:rPr lang="it-IT" dirty="0" smtClean="0"/>
            </a:br>
            <a:endParaRPr lang="it-IT" dirty="0"/>
          </a:p>
        </p:txBody>
      </p:sp>
      <p:sp>
        <p:nvSpPr>
          <p:cNvPr id="3" name="Segnaposto contenuto 2"/>
          <p:cNvSpPr>
            <a:spLocks noGrp="1"/>
          </p:cNvSpPr>
          <p:nvPr>
            <p:ph idx="1"/>
          </p:nvPr>
        </p:nvSpPr>
        <p:spPr>
          <a:xfrm>
            <a:off x="1524000" y="737320"/>
            <a:ext cx="9144000" cy="6120680"/>
          </a:xfrm>
        </p:spPr>
        <p:style>
          <a:lnRef idx="1">
            <a:schemeClr val="accent5"/>
          </a:lnRef>
          <a:fillRef idx="2">
            <a:schemeClr val="accent5"/>
          </a:fillRef>
          <a:effectRef idx="1">
            <a:schemeClr val="accent5"/>
          </a:effectRef>
          <a:fontRef idx="minor">
            <a:schemeClr val="dk1"/>
          </a:fontRef>
        </p:style>
        <p:txBody>
          <a:bodyPr>
            <a:noAutofit/>
          </a:bodyPr>
          <a:lstStyle/>
          <a:p>
            <a:pPr>
              <a:buNone/>
            </a:pPr>
            <a:r>
              <a:rPr lang="it-IT" b="1" i="1" dirty="0"/>
              <a:t>Non rispettano il principio del giusto processo gli atti depositati dalle parti con contenuti sovrabbondanti dove, nel merito, rispetto alle precedenti difese ed al </a:t>
            </a:r>
            <a:r>
              <a:rPr lang="it-IT" b="1" i="1" dirty="0" err="1"/>
              <a:t>thema</a:t>
            </a:r>
            <a:r>
              <a:rPr lang="it-IT" b="1" i="1" dirty="0"/>
              <a:t> </a:t>
            </a:r>
            <a:r>
              <a:rPr lang="it-IT" b="1" i="1" dirty="0" err="1"/>
              <a:t>decidendum</a:t>
            </a:r>
            <a:r>
              <a:rPr lang="it-IT" b="1" i="1" dirty="0"/>
              <a:t>, non introducano elementi di particolare differenziazione o novità</a:t>
            </a:r>
            <a:r>
              <a:rPr lang="it-IT" i="1" dirty="0"/>
              <a:t>. Infatti, la particolare ampiezza degli atti certamente non pone un problema formale di violazione di prescrizioni formali ma non giova alla chiarezza degli atti stessi e concorre ad allontanare l'obiettivo di un processo celere che esige da parte di tutti atti sintetici, redatti con stile asciutto e sobrio. </a:t>
            </a:r>
          </a:p>
          <a:p>
            <a:pPr>
              <a:buNone/>
            </a:pPr>
            <a:r>
              <a:rPr lang="it-IT" b="1" i="1" dirty="0"/>
              <a:t>Nel caso di atti sovrabbondanti in violazione del principio di sinteticità, il giudice può tenere conto del comportamento in sede di liquidazione delle spese processuali, ex artt. 91, 92 </a:t>
            </a:r>
            <a:r>
              <a:rPr lang="it-IT" b="1" i="1" dirty="0" err="1"/>
              <a:t>c.p.c</a:t>
            </a:r>
            <a:r>
              <a:rPr lang="it-IT" b="1" i="1" dirty="0"/>
              <a:t>.. </a:t>
            </a:r>
            <a:endParaRPr lang="it-IT" b="1" dirty="0"/>
          </a:p>
          <a:p>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2434282"/>
          </a:xfrm>
        </p:spPr>
        <p:txBody>
          <a:bodyPr>
            <a:normAutofit/>
          </a:bodyPr>
          <a:lstStyle/>
          <a:p>
            <a:r>
              <a:rPr lang="it-IT" dirty="0" smtClean="0"/>
              <a:t/>
            </a:r>
            <a:br>
              <a:rPr lang="it-IT" dirty="0" smtClean="0"/>
            </a:br>
            <a:r>
              <a:rPr lang="it-IT" dirty="0" smtClean="0"/>
              <a:t> </a:t>
            </a:r>
            <a:br>
              <a:rPr lang="it-IT" dirty="0" smtClean="0"/>
            </a:br>
            <a:endParaRPr lang="it-IT" dirty="0"/>
          </a:p>
        </p:txBody>
      </p:sp>
      <p:sp>
        <p:nvSpPr>
          <p:cNvPr id="3" name="Segnaposto contenuto 2"/>
          <p:cNvSpPr>
            <a:spLocks noGrp="1"/>
          </p:cNvSpPr>
          <p:nvPr>
            <p:ph idx="1"/>
          </p:nvPr>
        </p:nvSpPr>
        <p:spPr>
          <a:xfrm>
            <a:off x="1919536" y="0"/>
            <a:ext cx="8229600" cy="2492896"/>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algn="ctr">
              <a:buNone/>
            </a:pPr>
            <a:r>
              <a:rPr lang="it-IT" b="1" dirty="0" smtClean="0"/>
              <a:t>TRIBUNALE </a:t>
            </a:r>
            <a:r>
              <a:rPr lang="it-IT" b="1" dirty="0" err="1" smtClean="0"/>
              <a:t>DI</a:t>
            </a:r>
            <a:r>
              <a:rPr lang="it-IT" b="1" dirty="0" smtClean="0"/>
              <a:t> MILANO </a:t>
            </a:r>
          </a:p>
          <a:p>
            <a:pPr algn="ctr">
              <a:buNone/>
            </a:pPr>
            <a:r>
              <a:rPr lang="it-IT" b="1" dirty="0" smtClean="0"/>
              <a:t>RACCOMANDAZIONI </a:t>
            </a:r>
            <a:br>
              <a:rPr lang="it-IT" b="1" dirty="0" smtClean="0"/>
            </a:br>
            <a:r>
              <a:rPr lang="it-IT" dirty="0" smtClean="0"/>
              <a:t>della Sezione Nona Civile, sulla redazione degli atti defensionali </a:t>
            </a:r>
          </a:p>
          <a:p>
            <a:endParaRPr lang="it-IT" dirty="0" smtClean="0"/>
          </a:p>
          <a:p>
            <a:pPr algn="ctr">
              <a:buNone/>
            </a:pPr>
            <a:r>
              <a:rPr lang="it-IT" dirty="0" smtClean="0"/>
              <a:t> </a:t>
            </a:r>
            <a:r>
              <a:rPr lang="it-IT" sz="2400" i="1" dirty="0"/>
              <a:t>6 febbraio 2014, approvate, dal Consiglio dell’Ordine degli Avvocati di Milano in data 15 maggio 2014 </a:t>
            </a:r>
            <a:endParaRPr lang="it-IT" sz="2400" dirty="0"/>
          </a:p>
          <a:p>
            <a:pPr algn="ctr">
              <a:buNone/>
            </a:pPr>
            <a:endParaRPr lang="it-IT" sz="2400" dirty="0"/>
          </a:p>
        </p:txBody>
      </p:sp>
      <p:sp>
        <p:nvSpPr>
          <p:cNvPr id="4" name="CasellaDiTesto 3"/>
          <p:cNvSpPr txBox="1"/>
          <p:nvPr/>
        </p:nvSpPr>
        <p:spPr>
          <a:xfrm>
            <a:off x="1847528" y="2420889"/>
            <a:ext cx="8352928" cy="49552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AutoNum type="arabicParenR"/>
            </a:pPr>
            <a:r>
              <a:rPr lang="it-IT" sz="2000" i="1" dirty="0"/>
              <a:t>Si raccomanda agli Avvocati il rispetto del Protocollo adottato dal Tribunale di Milano e dal Consiglio dell’Ordine degli Avvocati, in data 18 ottobre 2012.</a:t>
            </a:r>
          </a:p>
          <a:p>
            <a:pPr marL="342900" indent="-342900">
              <a:buAutoNum type="arabicParenR"/>
            </a:pPr>
            <a:endParaRPr lang="it-IT" sz="2000" i="1" dirty="0"/>
          </a:p>
          <a:p>
            <a:pPr marL="342900" indent="-342900">
              <a:buAutoNum type="arabicParenR"/>
            </a:pPr>
            <a:r>
              <a:rPr lang="it-IT" sz="2000" i="1" dirty="0"/>
              <a:t>Si raccomanda agli Avvocati, nella redazione degli atti del processo, di adottare i modelli elaborati dalla Sezione e condivisi con le associazioni di settore. I format sono disponibili in Cancelleria e diffusi con modalità telematiche.</a:t>
            </a:r>
          </a:p>
          <a:p>
            <a:pPr marL="342900" indent="-342900">
              <a:buAutoNum type="arabicParenR"/>
            </a:pPr>
            <a:endParaRPr lang="it-IT" sz="2000" i="1" dirty="0"/>
          </a:p>
          <a:p>
            <a:pPr marL="342900" indent="-342900">
              <a:buAutoNum type="arabicParenR"/>
            </a:pPr>
            <a:r>
              <a:rPr lang="it-IT" sz="2000" i="1" dirty="0"/>
              <a:t>Si raccomanda agli Avvocati di redigere gli atti in modo sintetico, adottando il carattere </a:t>
            </a:r>
            <a:r>
              <a:rPr lang="it-IT" sz="2000" i="1" dirty="0" err="1"/>
              <a:t>Times</a:t>
            </a:r>
            <a:r>
              <a:rPr lang="it-IT" sz="2000" i="1" dirty="0"/>
              <a:t> </a:t>
            </a:r>
            <a:r>
              <a:rPr lang="it-IT" sz="2000" i="1" dirty="0" err="1"/>
              <a:t>NewRoman</a:t>
            </a:r>
            <a:r>
              <a:rPr lang="it-IT" sz="2000" i="1" dirty="0"/>
              <a:t>, valore n. 12, interlinea 1,5. Gli atti introduttivi del procedimento non dovrebbero superare le 50 pagine. Le memorie integrative non dovrebbero superare le 20 pagine. Le successive memorie non dovrebbero superare le 15 pagine. Ogni singolo giudice può, con le parti del processo, alla prima udienza, stabilire limiti condivisi.</a:t>
            </a:r>
          </a:p>
          <a:p>
            <a:pPr marL="342900" indent="-342900">
              <a:buAutoNum type="arabicParenR"/>
            </a:pPr>
            <a:endParaRPr lang="it-IT" i="1" dirty="0"/>
          </a:p>
          <a:p>
            <a:pPr marL="342900" indent="-342900"/>
            <a:r>
              <a:rPr lang="it-IT" i="1" dirty="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it-IT" sz="3600" i="1" dirty="0"/>
              <a:t>Segue </a:t>
            </a:r>
            <a:r>
              <a:rPr lang="it-IT" dirty="0" smtClean="0"/>
              <a:t>Raccomandazioni Trib. Milano</a:t>
            </a:r>
            <a:endParaRPr lang="it-IT" dirty="0"/>
          </a:p>
        </p:txBody>
      </p:sp>
      <p:sp>
        <p:nvSpPr>
          <p:cNvPr id="3" name="Segnaposto contenuto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endParaRPr lang="it-IT" dirty="0" smtClean="0"/>
          </a:p>
          <a:p>
            <a:pPr>
              <a:buNone/>
            </a:pPr>
            <a:r>
              <a:rPr lang="it-IT" dirty="0" smtClean="0"/>
              <a:t>4) </a:t>
            </a:r>
            <a:r>
              <a:rPr lang="it-IT" i="1" dirty="0" smtClean="0"/>
              <a:t>Si raccomanda agli Avvocati, per gli atti per i quali è obbligatorio il deposito telematico, ove, in casi eccezionali, siano superati i limiti di redazione raccomandati, di consegnare al giudice una copia «cartacea di cortesia» </a:t>
            </a:r>
          </a:p>
          <a:p>
            <a:pPr>
              <a:buNone/>
            </a:pPr>
            <a:endParaRPr lang="it-IT" dirty="0" smtClean="0"/>
          </a:p>
          <a:p>
            <a:pPr>
              <a:buNone/>
            </a:pPr>
            <a:r>
              <a:rPr lang="it-IT" dirty="0" smtClean="0"/>
              <a:t>5) </a:t>
            </a:r>
            <a:r>
              <a:rPr lang="it-IT" i="1" dirty="0" smtClean="0"/>
              <a:t>Si raccomanda agli Avvocati di redigere l’indice dei documenti in modo chiaro e preciso con ordine numerico e descrizione del documento. Negli atti, si raccomanda sempre di indicare il documento richiamato nel corpo dell’atto. </a:t>
            </a:r>
          </a:p>
          <a:p>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7568" y="0"/>
            <a:ext cx="7704856" cy="1628800"/>
          </a:xfrm>
        </p:spPr>
        <p:txBody>
          <a:bodyPr>
            <a:noAutofit/>
          </a:bodyPr>
          <a:lstStyle/>
          <a:p>
            <a:r>
              <a:rPr lang="it-IT" sz="5400" dirty="0" smtClean="0"/>
              <a:t>Sezioni Unite 11-04-2012, n. 5698</a:t>
            </a:r>
            <a:endParaRPr lang="it-IT" sz="5400" dirty="0"/>
          </a:p>
        </p:txBody>
      </p:sp>
      <p:sp>
        <p:nvSpPr>
          <p:cNvPr id="3" name="Sottotitolo 2"/>
          <p:cNvSpPr>
            <a:spLocks noGrp="1"/>
          </p:cNvSpPr>
          <p:nvPr>
            <p:ph type="subTitle" idx="1"/>
          </p:nvPr>
        </p:nvSpPr>
        <p:spPr>
          <a:xfrm>
            <a:off x="2207568" y="1628800"/>
            <a:ext cx="7704856" cy="4680520"/>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it-IT" b="1" dirty="0" smtClean="0">
                <a:solidFill>
                  <a:schemeClr val="tx1"/>
                </a:solidFill>
              </a:rPr>
              <a:t>inammissibile</a:t>
            </a:r>
            <a:r>
              <a:rPr lang="it-IT" dirty="0" smtClean="0">
                <a:solidFill>
                  <a:schemeClr val="tx1"/>
                </a:solidFill>
              </a:rPr>
              <a:t> un ricorso articolato con la </a:t>
            </a:r>
            <a:r>
              <a:rPr lang="it-IT" b="1" dirty="0" smtClean="0">
                <a:solidFill>
                  <a:schemeClr val="tx1"/>
                </a:solidFill>
              </a:rPr>
              <a:t>tecnica dell’assemblaggio</a:t>
            </a:r>
            <a:r>
              <a:rPr lang="it-IT" dirty="0" smtClean="0">
                <a:solidFill>
                  <a:schemeClr val="tx1"/>
                </a:solidFill>
              </a:rPr>
              <a:t>, mediante riproduzione integrale in caratteri minuscoli di una serie di atti processuali: sentenza di primo grado, comparsa di risposta in appello, comparsa successiva alla riassunzione a seguito dell’interruzione, sentenza d’appello </a:t>
            </a:r>
            <a:r>
              <a:rPr lang="it-IT" b="1" dirty="0" smtClean="0">
                <a:solidFill>
                  <a:schemeClr val="tx1"/>
                </a:solidFill>
              </a:rPr>
              <a:t>ove mancava del tutto il momento di sintesi funzionale</a:t>
            </a:r>
            <a:r>
              <a:rPr lang="it-IT" dirty="0" smtClean="0">
                <a:solidFill>
                  <a:schemeClr val="tx1"/>
                </a:solidFill>
              </a:rPr>
              <a:t>, mentre l’illustrazione dei motivi non consentiva di cogliere i fatti rilevanti in funzione della comprensione dei motivi stessi</a:t>
            </a:r>
            <a:endParaRPr lang="it-IT"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defRPr/>
            </a:pPr>
            <a:r>
              <a:rPr lang="it-IT" dirty="0" smtClean="0">
                <a:effectLst>
                  <a:outerShdw blurRad="38100" dist="38100" dir="2700000" algn="tl">
                    <a:srgbClr val="000000">
                      <a:alpha val="43137"/>
                    </a:srgbClr>
                  </a:outerShdw>
                </a:effectLst>
              </a:rPr>
              <a:t>I suggerimenti</a:t>
            </a:r>
            <a:r>
              <a:rPr lang="it-IT" dirty="0" smtClean="0"/>
              <a:t>:</a:t>
            </a:r>
            <a:br>
              <a:rPr lang="it-IT" dirty="0" smtClean="0"/>
            </a:br>
            <a:r>
              <a:rPr lang="it-IT" dirty="0" smtClean="0"/>
              <a:t>22 dei 50 principi di Bryan A. </a:t>
            </a:r>
            <a:r>
              <a:rPr lang="it-IT" dirty="0" err="1" smtClean="0"/>
              <a:t>Garner</a:t>
            </a:r>
            <a:endParaRPr lang="it-IT" dirty="0"/>
          </a:p>
        </p:txBody>
      </p:sp>
      <p:sp>
        <p:nvSpPr>
          <p:cNvPr id="3" name="Segnaposto contenuto 2"/>
          <p:cNvSpPr>
            <a:spLocks noGrp="1"/>
          </p:cNvSpPr>
          <p:nvPr>
            <p:ph idx="1"/>
          </p:nvPr>
        </p:nvSpPr>
        <p:spPr>
          <a:xfrm>
            <a:off x="2063552" y="1600200"/>
            <a:ext cx="8147248" cy="2404864"/>
          </a:xfrm>
        </p:spPr>
        <p:style>
          <a:lnRef idx="1">
            <a:schemeClr val="accent5"/>
          </a:lnRef>
          <a:fillRef idx="2">
            <a:schemeClr val="accent5"/>
          </a:fillRef>
          <a:effectRef idx="1">
            <a:schemeClr val="accent5"/>
          </a:effectRef>
          <a:fontRef idx="minor">
            <a:schemeClr val="dk1"/>
          </a:fontRef>
        </p:style>
        <p:txBody>
          <a:bodyPr rtlCol="0">
            <a:normAutofit fontScale="25000" lnSpcReduction="20000"/>
          </a:bodyPr>
          <a:lstStyle/>
          <a:p>
            <a:pPr>
              <a:buNone/>
              <a:defRPr/>
            </a:pPr>
            <a:r>
              <a:rPr lang="it-IT" sz="12800" b="1" dirty="0">
                <a:solidFill>
                  <a:srgbClr val="FF0000"/>
                </a:solidFill>
              </a:rPr>
              <a:t>1)</a:t>
            </a:r>
          </a:p>
          <a:p>
            <a:pPr>
              <a:buNone/>
              <a:defRPr/>
            </a:pPr>
            <a:r>
              <a:rPr lang="it-IT" sz="12800" b="1" cap="small" dirty="0"/>
              <a:t>Abbiate qualcosa da dire – e pensateci bene.</a:t>
            </a:r>
          </a:p>
          <a:p>
            <a:pPr>
              <a:buNone/>
              <a:defRPr/>
            </a:pPr>
            <a:endParaRPr lang="it-IT" sz="7400" b="1" cap="small" dirty="0"/>
          </a:p>
          <a:p>
            <a:pPr>
              <a:buNone/>
              <a:defRPr/>
            </a:pPr>
            <a:r>
              <a:rPr lang="it-IT" sz="7400" dirty="0"/>
              <a:t>quattro semplici parole (efficienza della lingua </a:t>
            </a:r>
            <a:r>
              <a:rPr lang="it-IT" sz="7400" dirty="0" err="1"/>
              <a:t>inglese…</a:t>
            </a:r>
            <a:r>
              <a:rPr lang="it-IT" sz="7400" dirty="0"/>
              <a:t>): </a:t>
            </a:r>
          </a:p>
          <a:p>
            <a:pPr algn="ctr">
              <a:buNone/>
            </a:pPr>
            <a:r>
              <a:rPr lang="it-IT" sz="12300" dirty="0"/>
              <a:t>“</a:t>
            </a:r>
            <a:r>
              <a:rPr lang="it-IT" sz="12300" i="1" dirty="0" err="1"/>
              <a:t>Make</a:t>
            </a:r>
            <a:r>
              <a:rPr lang="it-IT" sz="12300" i="1" dirty="0"/>
              <a:t> </a:t>
            </a:r>
            <a:r>
              <a:rPr lang="it-IT" sz="12300" i="1" dirty="0" err="1"/>
              <a:t>every</a:t>
            </a:r>
            <a:r>
              <a:rPr lang="it-IT" sz="12300" i="1" dirty="0"/>
              <a:t> word </a:t>
            </a:r>
            <a:r>
              <a:rPr lang="it-IT" sz="12300" i="1" dirty="0" err="1"/>
              <a:t>tell</a:t>
            </a:r>
            <a:r>
              <a:rPr lang="it-IT" sz="12300" dirty="0"/>
              <a:t>”</a:t>
            </a:r>
          </a:p>
          <a:p>
            <a:pPr>
              <a:buNone/>
            </a:pPr>
            <a:r>
              <a:rPr lang="it-IT" sz="12800" dirty="0"/>
              <a:t> </a:t>
            </a:r>
          </a:p>
          <a:p>
            <a:pPr algn="ctr">
              <a:buNone/>
              <a:defRPr/>
            </a:pPr>
            <a:endParaRPr lang="it-IT" sz="32000" b="1" cap="small" dirty="0"/>
          </a:p>
          <a:p>
            <a:pPr>
              <a:buNone/>
              <a:defRPr/>
            </a:pPr>
            <a:endParaRPr lang="it-IT" sz="7400" b="1" cap="small" dirty="0"/>
          </a:p>
          <a:p>
            <a:pPr>
              <a:buNone/>
              <a:defRPr/>
            </a:pPr>
            <a:endParaRPr lang="it-IT" sz="7400" b="1" dirty="0"/>
          </a:p>
        </p:txBody>
      </p:sp>
      <p:sp>
        <p:nvSpPr>
          <p:cNvPr id="4" name="CasellaDiTesto 3"/>
          <p:cNvSpPr txBox="1"/>
          <p:nvPr/>
        </p:nvSpPr>
        <p:spPr>
          <a:xfrm>
            <a:off x="2351584" y="4293096"/>
            <a:ext cx="7560840" cy="218521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None/>
            </a:pPr>
            <a:r>
              <a:rPr lang="it-IT" sz="1200" b="1" i="1" dirty="0">
                <a:effectLst>
                  <a:outerShdw blurRad="38100" dist="38100" dir="2700000" algn="tl">
                    <a:srgbClr val="000000">
                      <a:alpha val="43137"/>
                    </a:srgbClr>
                  </a:outerShdw>
                </a:effectLst>
              </a:rPr>
              <a:t>“</a:t>
            </a:r>
            <a:r>
              <a:rPr lang="it-IT" sz="2400" b="1" i="1" dirty="0">
                <a:effectLst>
                  <a:outerShdw blurRad="38100" dist="38100" dir="2700000" algn="tl">
                    <a:srgbClr val="000000">
                      <a:alpha val="43137"/>
                    </a:srgbClr>
                  </a:outerShdw>
                </a:effectLst>
              </a:rPr>
              <a:t>Dipendesse da me allestirei il tirocinio degli apprendisti su due regole: Prima, imparino ad usare i testi legali; </a:t>
            </a:r>
            <a:r>
              <a:rPr lang="it-IT" sz="2400" b="1" i="1" dirty="0" err="1">
                <a:effectLst>
                  <a:outerShdw blurRad="38100" dist="38100" dir="2700000" algn="tl">
                    <a:srgbClr val="000000">
                      <a:alpha val="43137"/>
                    </a:srgbClr>
                  </a:outerShdw>
                </a:effectLst>
              </a:rPr>
              <a:t>…</a:t>
            </a:r>
            <a:r>
              <a:rPr lang="it-IT" sz="2400" b="1" i="1" u="sng" dirty="0" err="1">
                <a:effectLst>
                  <a:outerShdw blurRad="38100" dist="38100" dir="2700000" algn="tl">
                    <a:srgbClr val="000000">
                      <a:alpha val="43137"/>
                    </a:srgbClr>
                  </a:outerShdw>
                </a:effectLst>
              </a:rPr>
              <a:t>Seconda</a:t>
            </a:r>
            <a:r>
              <a:rPr lang="it-IT" sz="2400" b="1" i="1" u="sng" dirty="0">
                <a:effectLst>
                  <a:outerShdw blurRad="38100" dist="38100" dir="2700000" algn="tl">
                    <a:srgbClr val="000000">
                      <a:alpha val="43137"/>
                    </a:srgbClr>
                  </a:outerShdw>
                </a:effectLst>
              </a:rPr>
              <a:t>: dicano tutto quanto conta, scrivendo poco e chiaro</a:t>
            </a:r>
            <a:r>
              <a:rPr lang="it-IT" sz="2400" b="1" i="1" dirty="0">
                <a:effectLst>
                  <a:outerShdw blurRad="38100" dist="38100" dir="2700000" algn="tl">
                    <a:srgbClr val="000000">
                      <a:alpha val="43137"/>
                    </a:srgbClr>
                  </a:outerShdw>
                </a:effectLst>
              </a:rPr>
              <a:t>”.</a:t>
            </a:r>
          </a:p>
          <a:p>
            <a:endParaRPr lang="it-IT" sz="1200" i="1" dirty="0"/>
          </a:p>
          <a:p>
            <a:pPr algn="r" hangingPunct="0">
              <a:buNone/>
            </a:pPr>
            <a:r>
              <a:rPr lang="it-IT" sz="2800" b="1" cap="small" dirty="0">
                <a:solidFill>
                  <a:srgbClr val="FF0000"/>
                </a:solidFill>
              </a:rPr>
              <a:t>Franco Cordero</a:t>
            </a:r>
            <a:r>
              <a:rPr lang="it-IT" sz="2800" b="1" dirty="0">
                <a:solidFill>
                  <a:srgbClr val="FF0000"/>
                </a:solidFill>
              </a:rPr>
              <a:t>, </a:t>
            </a:r>
            <a:r>
              <a:rPr lang="en-GB" sz="2800" b="1" i="1" dirty="0" err="1">
                <a:solidFill>
                  <a:srgbClr val="FF0000"/>
                </a:solidFill>
              </a:rPr>
              <a:t>Stilus</a:t>
            </a:r>
            <a:r>
              <a:rPr lang="en-GB" sz="2800" b="1" i="1" dirty="0">
                <a:solidFill>
                  <a:srgbClr val="FF0000"/>
                </a:solidFill>
              </a:rPr>
              <a:t> curiae</a:t>
            </a:r>
            <a:endParaRPr lang="it-IT" sz="28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774825" y="0"/>
            <a:ext cx="8686800" cy="1417638"/>
          </a:xfrm>
        </p:spPr>
        <p:style>
          <a:lnRef idx="1">
            <a:schemeClr val="accent5"/>
          </a:lnRef>
          <a:fillRef idx="2">
            <a:schemeClr val="accent5"/>
          </a:fillRef>
          <a:effectRef idx="1">
            <a:schemeClr val="accent5"/>
          </a:effectRef>
          <a:fontRef idx="minor">
            <a:schemeClr val="dk1"/>
          </a:fontRef>
        </p:style>
        <p:txBody>
          <a:bodyPr rtlCol="0">
            <a:normAutofit fontScale="90000"/>
          </a:bodyPr>
          <a:lstStyle/>
          <a:p>
            <a:pPr>
              <a:defRPr/>
            </a:pPr>
            <a:r>
              <a:rPr lang="it-IT" sz="2800" b="1" dirty="0">
                <a:solidFill>
                  <a:srgbClr val="FF0000"/>
                </a:solidFill>
              </a:rPr>
              <a:t>2)</a:t>
            </a:r>
            <a:r>
              <a:rPr lang="it-IT" sz="2800" b="1" dirty="0"/>
              <a:t/>
            </a:r>
            <a:br>
              <a:rPr lang="it-IT" sz="2800" b="1" dirty="0"/>
            </a:br>
            <a:r>
              <a:rPr lang="it-IT" sz="2800" b="1" cap="small" dirty="0"/>
              <a:t>Per la massima efficienza, pianificate i vostri progetti di scrittura. </a:t>
            </a:r>
            <a:r>
              <a:rPr lang="en-GB" sz="2800" b="1" cap="small" dirty="0" err="1"/>
              <a:t>Provate</a:t>
            </a:r>
            <a:r>
              <a:rPr lang="en-GB" sz="2800" b="1" cap="small" dirty="0"/>
              <a:t> </a:t>
            </a:r>
            <a:r>
              <a:rPr lang="en-GB" sz="2800" b="1" cap="small" dirty="0" err="1"/>
              <a:t>una</a:t>
            </a:r>
            <a:r>
              <a:rPr lang="en-GB" sz="2800" b="1" cap="small" dirty="0"/>
              <a:t> </a:t>
            </a:r>
            <a:r>
              <a:rPr lang="en-GB" sz="2800" b="1" cap="small" dirty="0" err="1"/>
              <a:t>schematizzazione</a:t>
            </a:r>
            <a:r>
              <a:rPr lang="en-GB" sz="2800" b="1" cap="small" dirty="0"/>
              <a:t> non-</a:t>
            </a:r>
            <a:r>
              <a:rPr lang="en-GB" sz="2800" b="1" cap="small" dirty="0" err="1"/>
              <a:t>lineare</a:t>
            </a:r>
            <a:r>
              <a:rPr lang="it-IT" sz="2800" b="1" dirty="0"/>
              <a:t/>
            </a:r>
            <a:br>
              <a:rPr lang="it-IT" sz="2800" b="1" dirty="0"/>
            </a:br>
            <a:endParaRPr lang="it-IT" sz="2800" dirty="0"/>
          </a:p>
        </p:txBody>
      </p:sp>
      <p:pic>
        <p:nvPicPr>
          <p:cNvPr id="27651" name="Picture 2"/>
          <p:cNvPicPr>
            <a:picLocks noGrp="1" noChangeAspect="1" noChangeArrowheads="1"/>
          </p:cNvPicPr>
          <p:nvPr>
            <p:ph idx="1"/>
          </p:nvPr>
        </p:nvPicPr>
        <p:blipFill>
          <a:blip r:embed="rId2" cstate="print"/>
          <a:stretch>
            <a:fillRect/>
          </a:stretch>
        </p:blipFill>
        <p:spPr>
          <a:xfrm>
            <a:off x="1919537" y="1600200"/>
            <a:ext cx="8352927" cy="4997152"/>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2063750" y="620714"/>
            <a:ext cx="8229600" cy="5903912"/>
          </a:xfrm>
        </p:spPr>
        <p:txBody>
          <a:bodyPr/>
          <a:lstStyle/>
          <a:p>
            <a:endParaRPr lang="it-IT" smtClean="0"/>
          </a:p>
        </p:txBody>
      </p:sp>
      <p:sp>
        <p:nvSpPr>
          <p:cNvPr id="3" name="Segnaposto contenuto 2"/>
          <p:cNvSpPr>
            <a:spLocks noGrp="1"/>
          </p:cNvSpPr>
          <p:nvPr>
            <p:ph idx="1"/>
          </p:nvPr>
        </p:nvSpPr>
        <p:spPr>
          <a:xfrm>
            <a:off x="2063750" y="620713"/>
            <a:ext cx="8229600" cy="5903912"/>
          </a:xfrm>
        </p:spPr>
        <p:style>
          <a:lnRef idx="1">
            <a:schemeClr val="accent5"/>
          </a:lnRef>
          <a:fillRef idx="2">
            <a:schemeClr val="accent5"/>
          </a:fillRef>
          <a:effectRef idx="1">
            <a:schemeClr val="accent5"/>
          </a:effectRef>
          <a:fontRef idx="minor">
            <a:schemeClr val="dk1"/>
          </a:fontRef>
        </p:style>
        <p:txBody>
          <a:bodyPr rtlCol="0">
            <a:normAutofit/>
          </a:bodyPr>
          <a:lstStyle/>
          <a:p>
            <a:pPr>
              <a:buNone/>
              <a:defRPr/>
            </a:pPr>
            <a:r>
              <a:rPr lang="it-IT" b="1" cap="small" dirty="0" smtClean="0">
                <a:solidFill>
                  <a:srgbClr val="FF0000"/>
                </a:solidFill>
              </a:rPr>
              <a:t>3) </a:t>
            </a:r>
            <a:r>
              <a:rPr lang="it-IT" b="1" cap="small" dirty="0" smtClean="0"/>
              <a:t>Ordinate i vostri materiali in una sequenza logica. Usate una cronologia quando esponete i fatti. Tenete insieme i materiali collegati.</a:t>
            </a:r>
            <a:endParaRPr lang="it-IT" b="1" dirty="0" smtClean="0"/>
          </a:p>
          <a:p>
            <a:pPr>
              <a:buNone/>
              <a:defRPr/>
            </a:pPr>
            <a:endParaRPr lang="it-IT" b="1" u="sng" dirty="0"/>
          </a:p>
          <a:p>
            <a:pPr>
              <a:buNone/>
              <a:defRPr/>
            </a:pPr>
            <a:endParaRPr lang="it-IT" b="1" u="sng" dirty="0" smtClean="0"/>
          </a:p>
          <a:p>
            <a:pPr>
              <a:buNone/>
              <a:defRPr/>
            </a:pPr>
            <a:r>
              <a:rPr lang="it-IT" b="1" dirty="0" smtClean="0">
                <a:solidFill>
                  <a:srgbClr val="FF0000"/>
                </a:solidFill>
              </a:rPr>
              <a:t>4) </a:t>
            </a:r>
            <a:r>
              <a:rPr lang="it-IT" b="1" cap="small" dirty="0" smtClean="0"/>
              <a:t>Dividete i documenti in sezioni, e dividete le sezioni in paragrafi più brevi quando necessario. Usate intestazioni informative per sezioni e sottosezioni.</a:t>
            </a:r>
            <a:endParaRPr lang="it-IT" b="1" dirty="0" smtClean="0"/>
          </a:p>
          <a:p>
            <a:pPr>
              <a:defRPr/>
            </a:pP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asellaDiTesto 3"/>
          <p:cNvSpPr txBox="1">
            <a:spLocks noChangeArrowheads="1"/>
          </p:cNvSpPr>
          <p:nvPr/>
        </p:nvSpPr>
        <p:spPr bwMode="auto">
          <a:xfrm>
            <a:off x="2162175" y="1533526"/>
            <a:ext cx="8134350" cy="523875"/>
          </a:xfrm>
          <a:prstGeom prst="rect">
            <a:avLst/>
          </a:prstGeom>
          <a:noFill/>
          <a:ln w="9525">
            <a:noFill/>
            <a:miter lim="800000"/>
            <a:headEnd/>
            <a:tailEnd/>
          </a:ln>
        </p:spPr>
        <p:txBody>
          <a:bodyPr>
            <a:spAutoFit/>
          </a:bodyPr>
          <a:lstStyle/>
          <a:p>
            <a:pPr algn="ctr" eaLnBrk="1" hangingPunct="1">
              <a:defRPr/>
            </a:pPr>
            <a:r>
              <a:rPr lang="it-IT" altLang="it-IT" sz="2800" b="1" dirty="0">
                <a:solidFill>
                  <a:schemeClr val="accent1">
                    <a:lumMod val="75000"/>
                  </a:schemeClr>
                </a:solidFill>
                <a:latin typeface="Calibri" charset="0"/>
                <a:ea typeface="ＭＳ Ｐゴシック" charset="-128"/>
              </a:rPr>
              <a:t>Il metodo di lavoro (2)</a:t>
            </a:r>
          </a:p>
        </p:txBody>
      </p:sp>
      <p:sp>
        <p:nvSpPr>
          <p:cNvPr id="6147" name="CasellaDiTesto 7"/>
          <p:cNvSpPr txBox="1">
            <a:spLocks noChangeArrowheads="1"/>
          </p:cNvSpPr>
          <p:nvPr/>
        </p:nvSpPr>
        <p:spPr bwMode="auto">
          <a:xfrm>
            <a:off x="2305050" y="452438"/>
            <a:ext cx="78295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Il protocollo per la redazione </a:t>
            </a:r>
          </a:p>
          <a:p>
            <a:pPr algn="ctr" eaLnBrk="1" hangingPunct="1">
              <a:spcBef>
                <a:spcPct val="0"/>
              </a:spcBef>
              <a:buFontTx/>
              <a:buNone/>
            </a:pPr>
            <a:r>
              <a:rPr lang="it-IT" altLang="it-IT" sz="2800" b="1">
                <a:solidFill>
                  <a:srgbClr val="FF0000"/>
                </a:solidFill>
              </a:rPr>
              <a:t>degli atti processuali civili </a:t>
            </a:r>
          </a:p>
        </p:txBody>
      </p:sp>
      <p:sp>
        <p:nvSpPr>
          <p:cNvPr id="6148" name="CasellaDiTesto 8"/>
          <p:cNvSpPr txBox="1">
            <a:spLocks noChangeArrowheads="1"/>
          </p:cNvSpPr>
          <p:nvPr/>
        </p:nvSpPr>
        <p:spPr bwMode="auto">
          <a:xfrm rot="10800000" flipV="1">
            <a:off x="2305051" y="2614613"/>
            <a:ext cx="7572375"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Char char="-"/>
            </a:pPr>
            <a:r>
              <a:rPr lang="it-IT" altLang="it-IT" sz="1800">
                <a:latin typeface="Arial" panose="020B0604020202020204" pitchFamily="34" charset="0"/>
              </a:rPr>
              <a:t>sono state  così approvate, di volta in volta, le  </a:t>
            </a:r>
            <a:r>
              <a:rPr lang="it-IT" altLang="it-IT" sz="1800" b="1">
                <a:solidFill>
                  <a:srgbClr val="FF0000"/>
                </a:solidFill>
                <a:latin typeface="Arial" panose="020B0604020202020204" pitchFamily="34" charset="0"/>
              </a:rPr>
              <a:t>regole di protocollo</a:t>
            </a:r>
            <a:r>
              <a:rPr lang="it-IT" altLang="it-IT" sz="1800">
                <a:latin typeface="Arial" panose="020B0604020202020204" pitchFamily="34" charset="0"/>
              </a:rPr>
              <a:t>, a patto che potessero ritenersi </a:t>
            </a:r>
            <a:r>
              <a:rPr lang="it-IT" altLang="it-IT" sz="1800">
                <a:solidFill>
                  <a:srgbClr val="FF0000"/>
                </a:solidFill>
                <a:latin typeface="Arial" panose="020B0604020202020204" pitchFamily="34" charset="0"/>
              </a:rPr>
              <a:t>generalmente condivise</a:t>
            </a:r>
            <a:r>
              <a:rPr lang="it-IT" altLang="it-IT" sz="1800">
                <a:latin typeface="Arial" panose="020B0604020202020204" pitchFamily="34" charset="0"/>
              </a:rPr>
              <a:t> (sono state così escluse tutte quelle regole che non raccogliessero un </a:t>
            </a:r>
            <a:r>
              <a:rPr lang="it-IT" altLang="it-IT" sz="1800" b="1">
                <a:solidFill>
                  <a:srgbClr val="00B050"/>
                </a:solidFill>
                <a:latin typeface="Arial" panose="020B0604020202020204" pitchFamily="34" charset="0"/>
              </a:rPr>
              <a:t>consenso pressoché unanime);</a:t>
            </a:r>
          </a:p>
          <a:p>
            <a:pPr algn="just">
              <a:spcBef>
                <a:spcPct val="0"/>
              </a:spcBef>
              <a:buFontTx/>
              <a:buChar char="-"/>
            </a:pPr>
            <a:endParaRPr lang="it-IT" altLang="it-IT" sz="1800">
              <a:latin typeface="Arial" panose="020B0604020202020204" pitchFamily="34" charset="0"/>
            </a:endParaRPr>
          </a:p>
          <a:p>
            <a:pPr algn="just">
              <a:spcBef>
                <a:spcPct val="0"/>
              </a:spcBef>
              <a:buFontTx/>
              <a:buChar char="-"/>
            </a:pPr>
            <a:r>
              <a:rPr lang="it-IT" altLang="it-IT" sz="1800">
                <a:latin typeface="Arial" panose="020B0604020202020204" pitchFamily="34" charset="0"/>
              </a:rPr>
              <a:t>di ogni riunione è stato  formato un </a:t>
            </a:r>
            <a:r>
              <a:rPr lang="it-IT" altLang="it-IT" sz="1800">
                <a:solidFill>
                  <a:srgbClr val="FF0000"/>
                </a:solidFill>
                <a:latin typeface="Arial" panose="020B0604020202020204" pitchFamily="34" charset="0"/>
              </a:rPr>
              <a:t>verbale</a:t>
            </a:r>
            <a:r>
              <a:rPr lang="it-IT" altLang="it-IT" sz="1800">
                <a:latin typeface="Arial" panose="020B0604020202020204" pitchFamily="34" charset="0"/>
              </a:rPr>
              <a:t>;</a:t>
            </a:r>
          </a:p>
          <a:p>
            <a:pPr algn="just">
              <a:spcBef>
                <a:spcPct val="0"/>
              </a:spcBef>
              <a:buFontTx/>
              <a:buChar char="-"/>
            </a:pPr>
            <a:endParaRPr lang="it-IT" altLang="it-IT" sz="1800">
              <a:latin typeface="Arial" panose="020B0604020202020204" pitchFamily="34" charset="0"/>
            </a:endParaRPr>
          </a:p>
          <a:p>
            <a:pPr algn="just">
              <a:spcBef>
                <a:spcPct val="0"/>
              </a:spcBef>
              <a:buFontTx/>
              <a:buNone/>
            </a:pPr>
            <a:r>
              <a:rPr lang="it-IT" altLang="it-IT" sz="1800">
                <a:latin typeface="Arial" panose="020B0604020202020204" pitchFamily="34" charset="0"/>
              </a:rPr>
              <a:t>- all’esito, a cura di un coordinatore,  le regole  di protocollo approvate sono state  raccolte in un </a:t>
            </a:r>
            <a:r>
              <a:rPr lang="it-IT" altLang="it-IT" sz="1800">
                <a:solidFill>
                  <a:srgbClr val="FF0000"/>
                </a:solidFill>
                <a:latin typeface="Arial" panose="020B0604020202020204" pitchFamily="34" charset="0"/>
              </a:rPr>
              <a:t>unico corpo </a:t>
            </a:r>
            <a:r>
              <a:rPr lang="it-IT" altLang="it-IT" sz="1800">
                <a:latin typeface="Arial" panose="020B0604020202020204" pitchFamily="34" charset="0"/>
              </a:rPr>
              <a:t>e separate dalle considerazioni esplicative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10"/>
          <p:cNvSpPr>
            <a:spLocks noGrp="1"/>
          </p:cNvSpPr>
          <p:nvPr>
            <p:ph idx="1"/>
          </p:nvPr>
        </p:nvSpPr>
        <p:spPr>
          <a:xfrm>
            <a:off x="1981200" y="476251"/>
            <a:ext cx="8229600" cy="5649913"/>
          </a:xfrm>
        </p:spPr>
        <p:style>
          <a:lnRef idx="1">
            <a:schemeClr val="accent5"/>
          </a:lnRef>
          <a:fillRef idx="2">
            <a:schemeClr val="accent5"/>
          </a:fillRef>
          <a:effectRef idx="1">
            <a:schemeClr val="accent5"/>
          </a:effectRef>
          <a:fontRef idx="minor">
            <a:schemeClr val="dk1"/>
          </a:fontRef>
        </p:style>
        <p:txBody>
          <a:bodyPr>
            <a:normAutofit/>
          </a:bodyPr>
          <a:lstStyle/>
          <a:p>
            <a:pPr>
              <a:lnSpc>
                <a:spcPct val="90000"/>
              </a:lnSpc>
              <a:buFont typeface="Arial" charset="0"/>
              <a:buNone/>
            </a:pPr>
            <a:r>
              <a:rPr lang="it-IT" b="1" dirty="0" smtClean="0">
                <a:solidFill>
                  <a:srgbClr val="FF0000"/>
                </a:solidFill>
              </a:rPr>
              <a:t>5)</a:t>
            </a:r>
          </a:p>
          <a:p>
            <a:pPr>
              <a:lnSpc>
                <a:spcPct val="90000"/>
              </a:lnSpc>
              <a:buFont typeface="Arial" charset="0"/>
              <a:buNone/>
            </a:pPr>
            <a:r>
              <a:rPr lang="it-IT" b="1" dirty="0" smtClean="0">
                <a:solidFill>
                  <a:srgbClr val="000000"/>
                </a:solidFill>
              </a:rPr>
              <a:t>FATE A MENO DELLE PAROLE INUTILI.</a:t>
            </a:r>
          </a:p>
          <a:p>
            <a:pPr>
              <a:lnSpc>
                <a:spcPct val="90000"/>
              </a:lnSpc>
              <a:buNone/>
            </a:pPr>
            <a:r>
              <a:rPr lang="it-IT" dirty="0" smtClean="0"/>
              <a:t>tutte quelle espressioni che altro non equivalgono che allo “schiarirsi la voce” (</a:t>
            </a:r>
            <a:r>
              <a:rPr lang="it-IT" i="1" dirty="0" err="1" smtClean="0"/>
              <a:t>throat-clearing</a:t>
            </a:r>
            <a:r>
              <a:rPr lang="it-IT" dirty="0" smtClean="0"/>
              <a:t>): </a:t>
            </a:r>
          </a:p>
          <a:p>
            <a:pPr>
              <a:lnSpc>
                <a:spcPct val="90000"/>
              </a:lnSpc>
              <a:buNone/>
            </a:pPr>
            <a:r>
              <a:rPr lang="it-IT" dirty="0" smtClean="0"/>
              <a:t>per esempio “</a:t>
            </a:r>
            <a:r>
              <a:rPr lang="it-IT" i="1" dirty="0" smtClean="0">
                <a:solidFill>
                  <a:srgbClr val="FF0000"/>
                </a:solidFill>
              </a:rPr>
              <a:t>Non dovrebbe essere dimenticato </a:t>
            </a:r>
            <a:r>
              <a:rPr lang="it-IT" i="1" dirty="0" err="1" smtClean="0">
                <a:solidFill>
                  <a:srgbClr val="FF0000"/>
                </a:solidFill>
              </a:rPr>
              <a:t>che…</a:t>
            </a:r>
            <a:r>
              <a:rPr lang="it-IT" dirty="0" smtClean="0">
                <a:solidFill>
                  <a:srgbClr val="FF0000"/>
                </a:solidFill>
              </a:rPr>
              <a:t>”, “</a:t>
            </a:r>
            <a:r>
              <a:rPr lang="it-IT" i="1" dirty="0" smtClean="0">
                <a:solidFill>
                  <a:srgbClr val="FF0000"/>
                </a:solidFill>
              </a:rPr>
              <a:t>mi sia consentito di osservare </a:t>
            </a:r>
            <a:r>
              <a:rPr lang="it-IT" i="1" dirty="0" err="1" smtClean="0">
                <a:solidFill>
                  <a:srgbClr val="FF0000"/>
                </a:solidFill>
              </a:rPr>
              <a:t>che…</a:t>
            </a:r>
            <a:r>
              <a:rPr lang="it-IT" dirty="0" smtClean="0">
                <a:solidFill>
                  <a:srgbClr val="FF0000"/>
                </a:solidFill>
              </a:rPr>
              <a:t>”, “</a:t>
            </a:r>
            <a:r>
              <a:rPr lang="it-IT" i="1" dirty="0" smtClean="0">
                <a:solidFill>
                  <a:srgbClr val="FF0000"/>
                </a:solidFill>
              </a:rPr>
              <a:t>e’ importante richiamare alla mente le seguenti considerazioni</a:t>
            </a:r>
            <a:r>
              <a:rPr lang="it-IT" dirty="0" smtClean="0">
                <a:solidFill>
                  <a:srgbClr val="FF0000"/>
                </a:solidFill>
              </a:rPr>
              <a:t>”</a:t>
            </a:r>
            <a:endParaRPr lang="it-IT" b="1" dirty="0" smtClean="0">
              <a:solidFill>
                <a:srgbClr val="FF0000"/>
              </a:solidFill>
            </a:endParaRPr>
          </a:p>
          <a:p>
            <a:pPr>
              <a:lnSpc>
                <a:spcPct val="90000"/>
              </a:lnSpc>
            </a:pPr>
            <a:endParaRPr lang="it-IT" dirty="0" smtClean="0">
              <a:solidFill>
                <a:srgbClr val="000000"/>
              </a:solidFill>
            </a:endParaRPr>
          </a:p>
          <a:p>
            <a:pPr>
              <a:lnSpc>
                <a:spcPct val="90000"/>
              </a:lnSpc>
            </a:pPr>
            <a:endParaRPr lang="it-IT" dirty="0" smtClean="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548681"/>
            <a:ext cx="8229600" cy="5577483"/>
          </a:xfrm>
        </p:spPr>
        <p:txBody>
          <a:bodyPr/>
          <a:lstStyle/>
          <a:p>
            <a:endParaRPr lang="it-IT" dirty="0"/>
          </a:p>
        </p:txBody>
      </p:sp>
      <p:sp>
        <p:nvSpPr>
          <p:cNvPr id="3" name="Segnaposto contenuto 2"/>
          <p:cNvSpPr>
            <a:spLocks noGrp="1"/>
          </p:cNvSpPr>
          <p:nvPr>
            <p:ph idx="1"/>
          </p:nvPr>
        </p:nvSpPr>
        <p:spPr>
          <a:xfrm>
            <a:off x="1981200" y="548681"/>
            <a:ext cx="8229600" cy="5577483"/>
          </a:xfrm>
        </p:spPr>
        <p:style>
          <a:lnRef idx="1">
            <a:schemeClr val="accent5"/>
          </a:lnRef>
          <a:fillRef idx="2">
            <a:schemeClr val="accent5"/>
          </a:fillRef>
          <a:effectRef idx="1">
            <a:schemeClr val="accent5"/>
          </a:effectRef>
          <a:fontRef idx="minor">
            <a:schemeClr val="dk1"/>
          </a:fontRef>
        </p:style>
        <p:txBody>
          <a:bodyPr>
            <a:normAutofit/>
          </a:bodyPr>
          <a:lstStyle/>
          <a:p>
            <a:pPr>
              <a:lnSpc>
                <a:spcPct val="90000"/>
              </a:lnSpc>
              <a:buNone/>
            </a:pPr>
            <a:r>
              <a:rPr lang="it-IT" b="1" dirty="0">
                <a:solidFill>
                  <a:srgbClr val="FF0000"/>
                </a:solidFill>
              </a:rPr>
              <a:t>6) </a:t>
            </a:r>
          </a:p>
          <a:p>
            <a:pPr>
              <a:lnSpc>
                <a:spcPct val="90000"/>
              </a:lnSpc>
              <a:buNone/>
            </a:pPr>
            <a:r>
              <a:rPr lang="it-IT" b="1" dirty="0">
                <a:solidFill>
                  <a:srgbClr val="000000"/>
                </a:solidFill>
              </a:rPr>
              <a:t>MANTENETE LA LUNGHEZZA MEDIA DELLE FRASI A VENTI PAROLE </a:t>
            </a:r>
            <a:r>
              <a:rPr lang="it-IT" i="1" dirty="0">
                <a:solidFill>
                  <a:srgbClr val="000000"/>
                </a:solidFill>
              </a:rPr>
              <a:t>( </a:t>
            </a:r>
            <a:r>
              <a:rPr lang="it-IT" i="1" dirty="0">
                <a:solidFill>
                  <a:srgbClr val="FF0000"/>
                </a:solidFill>
                <a:effectLst>
                  <a:outerShdw blurRad="38100" dist="38100" dir="2700000" algn="tl">
                    <a:srgbClr val="000000">
                      <a:alpha val="43137"/>
                    </a:srgbClr>
                  </a:outerShdw>
                </a:effectLst>
              </a:rPr>
              <a:t>anche 30/35 per noi italiani…)</a:t>
            </a:r>
          </a:p>
          <a:p>
            <a:pPr>
              <a:buNone/>
            </a:pPr>
            <a:r>
              <a:rPr lang="it-IT" b="1" dirty="0">
                <a:solidFill>
                  <a:srgbClr val="FF0000"/>
                </a:solidFill>
              </a:rPr>
              <a:t>7) </a:t>
            </a:r>
          </a:p>
          <a:p>
            <a:pPr>
              <a:buNone/>
            </a:pPr>
            <a:r>
              <a:rPr lang="it-IT" b="1" cap="small" dirty="0">
                <a:solidFill>
                  <a:schemeClr val="tx1"/>
                </a:solidFill>
              </a:rPr>
              <a:t>Usate preferibilmente il modo attivo, </a:t>
            </a:r>
            <a:r>
              <a:rPr lang="it-IT" b="1" cap="small" dirty="0" err="1">
                <a:solidFill>
                  <a:schemeClr val="tx1"/>
                </a:solidFill>
              </a:rPr>
              <a:t>anzichè</a:t>
            </a:r>
            <a:r>
              <a:rPr lang="it-IT" b="1" cap="small" dirty="0">
                <a:solidFill>
                  <a:schemeClr val="tx1"/>
                </a:solidFill>
              </a:rPr>
              <a:t> il passivo</a:t>
            </a:r>
            <a:r>
              <a:rPr lang="it-IT" b="1" dirty="0"/>
              <a:t>.</a:t>
            </a:r>
          </a:p>
          <a:p>
            <a:pPr>
              <a:lnSpc>
                <a:spcPct val="90000"/>
              </a:lnSpc>
              <a:buNone/>
            </a:pPr>
            <a:endParaRPr lang="it-IT" b="1" dirty="0">
              <a:solidFill>
                <a:srgbClr val="FF0000"/>
              </a:solidFill>
            </a:endParaRPr>
          </a:p>
          <a:p>
            <a:pPr>
              <a:lnSpc>
                <a:spcPct val="90000"/>
              </a:lnSpc>
              <a:buNone/>
            </a:pPr>
            <a:r>
              <a:rPr lang="it-IT" b="1" dirty="0">
                <a:solidFill>
                  <a:srgbClr val="FF0000"/>
                </a:solidFill>
              </a:rPr>
              <a:t>8)</a:t>
            </a:r>
          </a:p>
          <a:p>
            <a:pPr>
              <a:lnSpc>
                <a:spcPct val="90000"/>
              </a:lnSpc>
              <a:buNone/>
            </a:pPr>
            <a:r>
              <a:rPr lang="it-IT" b="1" dirty="0">
                <a:solidFill>
                  <a:srgbClr val="000000"/>
                </a:solidFill>
              </a:rPr>
              <a:t> IMPARATE A DETESTARE I “GERGHI” CHE SIANO SEMPLIFICABILI. </a:t>
            </a:r>
          </a:p>
          <a:p>
            <a:pPr>
              <a:lnSpc>
                <a:spcPct val="90000"/>
              </a:lnSpc>
              <a:buNone/>
            </a:pPr>
            <a:r>
              <a:rPr lang="it-IT" b="1" dirty="0">
                <a:solidFill>
                  <a:srgbClr val="FF0000"/>
                </a:solidFill>
              </a:rPr>
              <a:t>9) </a:t>
            </a:r>
          </a:p>
          <a:p>
            <a:pPr>
              <a:lnSpc>
                <a:spcPct val="90000"/>
              </a:lnSpc>
              <a:buNone/>
            </a:pPr>
            <a:r>
              <a:rPr lang="it-IT" b="1" dirty="0">
                <a:solidFill>
                  <a:srgbClr val="000000"/>
                </a:solidFill>
              </a:rPr>
              <a:t>EVITATE LE DOPPIE E TRIPLE RIPETIZIONI.</a:t>
            </a:r>
          </a:p>
          <a:p>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333376"/>
            <a:ext cx="8229600" cy="6264275"/>
          </a:xfrm>
        </p:spPr>
        <p:style>
          <a:lnRef idx="1">
            <a:schemeClr val="accent5"/>
          </a:lnRef>
          <a:fillRef idx="2">
            <a:schemeClr val="accent5"/>
          </a:fillRef>
          <a:effectRef idx="1">
            <a:schemeClr val="accent5"/>
          </a:effectRef>
          <a:fontRef idx="minor">
            <a:schemeClr val="dk1"/>
          </a:fontRef>
        </p:style>
        <p:txBody>
          <a:bodyPr rtlCol="0">
            <a:normAutofit fontScale="47500" lnSpcReduction="20000"/>
          </a:bodyPr>
          <a:lstStyle/>
          <a:p>
            <a:pPr>
              <a:buNone/>
              <a:defRPr/>
            </a:pPr>
            <a:r>
              <a:rPr lang="it-IT" sz="7200" b="1" cap="small" dirty="0">
                <a:solidFill>
                  <a:srgbClr val="FF0000"/>
                </a:solidFill>
              </a:rPr>
              <a:t>10)</a:t>
            </a:r>
          </a:p>
          <a:p>
            <a:pPr>
              <a:buNone/>
              <a:defRPr/>
            </a:pPr>
            <a:r>
              <a:rPr lang="it-IT" sz="7200" b="1" cap="small" dirty="0"/>
              <a:t>Rendete tutto ciò che scrivete “</a:t>
            </a:r>
            <a:r>
              <a:rPr lang="it-IT" sz="7200" b="1" i="1" cap="small" dirty="0"/>
              <a:t>conversabile”</a:t>
            </a:r>
            <a:r>
              <a:rPr lang="en-GB" sz="7200" b="1" i="1" dirty="0"/>
              <a:t>  </a:t>
            </a:r>
            <a:r>
              <a:rPr lang="en-GB" sz="7200" i="1" dirty="0">
                <a:hlinkClick r:id="rId2"/>
              </a:rPr>
              <a:t>(</a:t>
            </a:r>
            <a:r>
              <a:rPr lang="en-GB" sz="7200" i="1" dirty="0" err="1">
                <a:hlinkClick r:id="rId2"/>
              </a:rPr>
              <a:t>speakable</a:t>
            </a:r>
            <a:r>
              <a:rPr lang="en-GB" sz="7200" i="1" dirty="0"/>
              <a:t>)</a:t>
            </a:r>
            <a:endParaRPr lang="it-IT" sz="7200" i="1" dirty="0"/>
          </a:p>
          <a:p>
            <a:pPr>
              <a:buNone/>
              <a:defRPr/>
            </a:pPr>
            <a:endParaRPr lang="it-IT" sz="8600" b="1" dirty="0">
              <a:solidFill>
                <a:srgbClr val="FF0000"/>
              </a:solidFill>
            </a:endParaRPr>
          </a:p>
          <a:p>
            <a:pPr>
              <a:buNone/>
              <a:defRPr/>
            </a:pPr>
            <a:r>
              <a:rPr lang="it-IT" sz="8600" b="1" dirty="0">
                <a:solidFill>
                  <a:srgbClr val="FF0000"/>
                </a:solidFill>
              </a:rPr>
              <a:t>11)</a:t>
            </a:r>
            <a:endParaRPr lang="it-IT" sz="7000" b="1" dirty="0">
              <a:solidFill>
                <a:srgbClr val="FF0000"/>
              </a:solidFill>
            </a:endParaRPr>
          </a:p>
          <a:p>
            <a:pPr>
              <a:buNone/>
              <a:defRPr/>
            </a:pPr>
            <a:r>
              <a:rPr lang="it-IT" sz="7000" b="1" cap="small" dirty="0"/>
              <a:t>Riassumete. Non esagerate con troppi particolari.</a:t>
            </a:r>
            <a:endParaRPr lang="it-IT" sz="7000" b="1" dirty="0"/>
          </a:p>
          <a:p>
            <a:pPr>
              <a:buNone/>
              <a:defRPr/>
            </a:pPr>
            <a:endParaRPr lang="it-IT" sz="7000" b="1" dirty="0">
              <a:solidFill>
                <a:srgbClr val="FF0000"/>
              </a:solidFill>
            </a:endParaRPr>
          </a:p>
          <a:p>
            <a:pPr>
              <a:buNone/>
              <a:defRPr/>
            </a:pPr>
            <a:r>
              <a:rPr lang="it-IT" sz="7000" b="1" dirty="0">
                <a:solidFill>
                  <a:srgbClr val="FF0000"/>
                </a:solidFill>
              </a:rPr>
              <a:t>12)</a:t>
            </a:r>
          </a:p>
          <a:p>
            <a:pPr>
              <a:buNone/>
              <a:defRPr/>
            </a:pPr>
            <a:r>
              <a:rPr lang="it-IT" sz="7000" b="1" cap="small" dirty="0"/>
              <a:t>Introducete ogni paragrafo con una frase che ne indichi l’oggetto</a:t>
            </a:r>
            <a:endParaRPr lang="it-IT" sz="7000" b="1" dirty="0"/>
          </a:p>
          <a:p>
            <a:pPr>
              <a:buNone/>
              <a:defRPr/>
            </a:pPr>
            <a:r>
              <a:rPr lang="it-IT" sz="7000" b="1" cap="small" dirty="0"/>
              <a:t>   </a:t>
            </a:r>
            <a:endParaRPr lang="it-IT" sz="11200" b="1" dirty="0"/>
          </a:p>
          <a:p>
            <a:pPr>
              <a:buNone/>
              <a:defRPr/>
            </a:pPr>
            <a:r>
              <a:rPr lang="it-IT" dirty="0"/>
              <a:t> </a:t>
            </a:r>
          </a:p>
          <a:p>
            <a:pPr>
              <a:defRPr/>
            </a:pP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63750" y="333375"/>
            <a:ext cx="8229600" cy="6292850"/>
          </a:xfrm>
        </p:spPr>
        <p:style>
          <a:lnRef idx="1">
            <a:schemeClr val="accent5"/>
          </a:lnRef>
          <a:fillRef idx="2">
            <a:schemeClr val="accent5"/>
          </a:fillRef>
          <a:effectRef idx="1">
            <a:schemeClr val="accent5"/>
          </a:effectRef>
          <a:fontRef idx="minor">
            <a:schemeClr val="dk1"/>
          </a:fontRef>
        </p:style>
        <p:txBody>
          <a:bodyPr rtlCol="0">
            <a:normAutofit fontScale="55000" lnSpcReduction="20000"/>
          </a:bodyPr>
          <a:lstStyle/>
          <a:p>
            <a:pPr>
              <a:buNone/>
              <a:defRPr/>
            </a:pPr>
            <a:r>
              <a:rPr lang="it-IT" sz="5900" b="1" cap="small" dirty="0">
                <a:solidFill>
                  <a:srgbClr val="FF0000"/>
                </a:solidFill>
              </a:rPr>
              <a:t>13)</a:t>
            </a:r>
          </a:p>
          <a:p>
            <a:pPr>
              <a:buNone/>
              <a:defRPr/>
            </a:pPr>
            <a:r>
              <a:rPr lang="it-IT" sz="5900" b="1" cap="small" dirty="0"/>
              <a:t>Usate la tecnica del “</a:t>
            </a:r>
            <a:r>
              <a:rPr lang="it-IT" sz="5900" b="1" cap="small" dirty="0" err="1"/>
              <a:t>deep</a:t>
            </a:r>
            <a:r>
              <a:rPr lang="it-IT" sz="5900" b="1" cap="small" dirty="0"/>
              <a:t> </a:t>
            </a:r>
            <a:r>
              <a:rPr lang="it-IT" sz="5900" b="1" cap="small" dirty="0" err="1"/>
              <a:t>issue</a:t>
            </a:r>
            <a:r>
              <a:rPr lang="it-IT" sz="5900" b="1" cap="small" dirty="0"/>
              <a:t>” per spifferare tutto  nella prima pagina</a:t>
            </a:r>
            <a:r>
              <a:rPr lang="it-IT" sz="5900" cap="small" dirty="0"/>
              <a:t>.</a:t>
            </a:r>
            <a:endParaRPr lang="it-IT" sz="5900" dirty="0"/>
          </a:p>
          <a:p>
            <a:pPr>
              <a:buNone/>
              <a:defRPr/>
            </a:pPr>
            <a:endParaRPr lang="it-IT" sz="3600" dirty="0"/>
          </a:p>
          <a:p>
            <a:pPr marL="1433513" lvl="1" indent="0">
              <a:buFont typeface="Arial" pitchFamily="34" charset="0"/>
              <a:buChar char="–"/>
              <a:defRPr/>
            </a:pPr>
            <a:r>
              <a:rPr lang="it-IT" sz="5100" i="1" dirty="0"/>
              <a:t>deve consistere di frasi separate</a:t>
            </a:r>
            <a:endParaRPr lang="it-IT" sz="5100" dirty="0"/>
          </a:p>
          <a:p>
            <a:pPr marL="1433513" lvl="1" indent="0">
              <a:buFont typeface="Arial" pitchFamily="34" charset="0"/>
              <a:buChar char="–"/>
              <a:defRPr/>
            </a:pPr>
            <a:r>
              <a:rPr lang="it-IT" sz="5100" i="1" dirty="0"/>
              <a:t>non deve contenere più di 75 parole</a:t>
            </a:r>
            <a:endParaRPr lang="it-IT" sz="5100" dirty="0"/>
          </a:p>
          <a:p>
            <a:pPr marL="1433513" lvl="1" indent="0">
              <a:buFont typeface="Arial" pitchFamily="34" charset="0"/>
              <a:buChar char="–"/>
              <a:defRPr/>
            </a:pPr>
            <a:r>
              <a:rPr lang="it-IT" sz="5100" i="1" dirty="0"/>
              <a:t>deve avere abbastanza dettagli da rendere il senso della vicenda</a:t>
            </a:r>
            <a:endParaRPr lang="it-IT" sz="5100" dirty="0"/>
          </a:p>
          <a:p>
            <a:pPr marL="1433513" lvl="1" indent="0">
              <a:buFont typeface="Arial" pitchFamily="34" charset="0"/>
              <a:buChar char="–"/>
              <a:defRPr/>
            </a:pPr>
            <a:r>
              <a:rPr lang="it-IT" sz="5100" i="1" dirty="0"/>
              <a:t>deve terminare con un punto interrogativo</a:t>
            </a:r>
            <a:endParaRPr lang="it-IT" sz="5100" dirty="0"/>
          </a:p>
          <a:p>
            <a:pPr marL="1433513" lvl="1" indent="0">
              <a:buFont typeface="Arial" pitchFamily="34" charset="0"/>
              <a:buChar char="–"/>
              <a:defRPr/>
            </a:pPr>
            <a:r>
              <a:rPr lang="it-IT" sz="5100" i="1" dirty="0"/>
              <a:t>deve apparire all’inizio dello scritto, non dopo l’esposizione dei fatti</a:t>
            </a:r>
            <a:endParaRPr lang="it-IT" sz="5100" dirty="0"/>
          </a:p>
          <a:p>
            <a:pPr marL="1433513" lvl="1" indent="0">
              <a:buFont typeface="Arial" pitchFamily="34" charset="0"/>
              <a:buChar char="–"/>
              <a:defRPr/>
            </a:pPr>
            <a:r>
              <a:rPr lang="it-IT" sz="5100" i="1" dirty="0"/>
              <a:t>deve essere abbastanza semplice, così che anche un estraneo, e possibilmente un non-giurista, possa leggerlo e comprenderlo.</a:t>
            </a:r>
            <a:endParaRPr lang="it-IT" sz="5100" dirty="0"/>
          </a:p>
          <a:p>
            <a:pPr marL="1433513" indent="0">
              <a:buNone/>
              <a:defRPr/>
            </a:pPr>
            <a:r>
              <a:rPr lang="it-IT" sz="5900" i="1" dirty="0"/>
              <a:t> </a:t>
            </a:r>
            <a:endParaRPr lang="it-IT" sz="5900" dirty="0"/>
          </a:p>
        </p:txBody>
      </p:sp>
      <p:cxnSp>
        <p:nvCxnSpPr>
          <p:cNvPr id="10" name="Connettore 4 9"/>
          <p:cNvCxnSpPr/>
          <p:nvPr/>
        </p:nvCxnSpPr>
        <p:spPr>
          <a:xfrm>
            <a:off x="2423593" y="1916833"/>
            <a:ext cx="720725" cy="358775"/>
          </a:xfrm>
          <a:prstGeom prst="bentConnector3">
            <a:avLst>
              <a:gd name="adj1" fmla="val 50000"/>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4638"/>
            <a:ext cx="8229600" cy="1354162"/>
          </a:xfrm>
        </p:spPr>
        <p:style>
          <a:lnRef idx="1">
            <a:schemeClr val="accent5"/>
          </a:lnRef>
          <a:fillRef idx="2">
            <a:schemeClr val="accent5"/>
          </a:fillRef>
          <a:effectRef idx="1">
            <a:schemeClr val="accent5"/>
          </a:effectRef>
          <a:fontRef idx="minor">
            <a:schemeClr val="dk1"/>
          </a:fontRef>
        </p:style>
        <p:txBody>
          <a:bodyPr>
            <a:normAutofit fontScale="90000"/>
          </a:bodyPr>
          <a:lstStyle/>
          <a:p>
            <a:pPr>
              <a:defRPr/>
            </a:pPr>
            <a:r>
              <a:rPr lang="it-IT" sz="3200" b="1" u="sng" dirty="0">
                <a:hlinkClick r:id="rId2"/>
              </a:rPr>
              <a:t/>
            </a:r>
            <a:br>
              <a:rPr lang="it-IT" sz="3200" b="1" u="sng" dirty="0">
                <a:hlinkClick r:id="rId2"/>
              </a:rPr>
            </a:br>
            <a:r>
              <a:rPr lang="it-IT" sz="3200" b="1" dirty="0">
                <a:solidFill>
                  <a:srgbClr val="FF0000"/>
                </a:solidFill>
              </a:rPr>
              <a:t>13)</a:t>
            </a:r>
            <a:r>
              <a:rPr lang="it-IT" sz="3200" b="1" dirty="0"/>
              <a:t/>
            </a:r>
            <a:br>
              <a:rPr lang="it-IT" sz="3200" b="1" dirty="0"/>
            </a:br>
            <a:r>
              <a:rPr lang="it-IT" sz="3200" b="1" cap="small" dirty="0"/>
              <a:t>Variate la lunghezza dei vostri paragrafi, ma in linea generale manteneteli brevi.</a:t>
            </a:r>
            <a:r>
              <a:rPr lang="it-IT" sz="3200" b="1" dirty="0"/>
              <a:t/>
            </a:r>
            <a:br>
              <a:rPr lang="it-IT" sz="3200" b="1" dirty="0"/>
            </a:br>
            <a:endParaRPr lang="it-IT" sz="3200" dirty="0"/>
          </a:p>
        </p:txBody>
      </p:sp>
      <p:sp>
        <p:nvSpPr>
          <p:cNvPr id="3" name="Segnaposto contenuto 2"/>
          <p:cNvSpPr>
            <a:spLocks noGrp="1"/>
          </p:cNvSpPr>
          <p:nvPr>
            <p:ph idx="1"/>
          </p:nvPr>
        </p:nvSpPr>
        <p:spPr>
          <a:xfrm>
            <a:off x="1991544" y="1772817"/>
            <a:ext cx="8229600" cy="4525963"/>
          </a:xfrm>
        </p:spPr>
        <p:style>
          <a:lnRef idx="1">
            <a:schemeClr val="accent5"/>
          </a:lnRef>
          <a:fillRef idx="2">
            <a:schemeClr val="accent5"/>
          </a:fillRef>
          <a:effectRef idx="1">
            <a:schemeClr val="accent5"/>
          </a:effectRef>
          <a:fontRef idx="minor">
            <a:schemeClr val="dk1"/>
          </a:fontRef>
        </p:style>
        <p:txBody>
          <a:bodyPr/>
          <a:lstStyle/>
          <a:p>
            <a:pPr algn="just"/>
            <a:endParaRPr lang="it-IT" dirty="0" smtClean="0"/>
          </a:p>
          <a:p>
            <a:pPr algn="just"/>
            <a:r>
              <a:rPr lang="it-IT" dirty="0" smtClean="0"/>
              <a:t>il metodo “ipotattico” (costruire i periodi con catene di subordinate, anziché con successione di frasi – paratassi) è tipico dello stile forense. L’eccesso nel ricorso a tale metodo si paga con la perdita di attenzione/comprensione da parte del lettore, costretto a tornare sempre indietro.</a:t>
            </a: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1981200" y="549275"/>
            <a:ext cx="8229600" cy="5576888"/>
          </a:xfrm>
        </p:spPr>
        <p:txBody>
          <a:bodyPr/>
          <a:lstStyle/>
          <a:p>
            <a:endParaRPr lang="it-IT" smtClean="0"/>
          </a:p>
        </p:txBody>
      </p:sp>
      <p:sp>
        <p:nvSpPr>
          <p:cNvPr id="3" name="Segnaposto contenuto 2"/>
          <p:cNvSpPr>
            <a:spLocks noGrp="1"/>
          </p:cNvSpPr>
          <p:nvPr>
            <p:ph idx="1"/>
          </p:nvPr>
        </p:nvSpPr>
        <p:spPr>
          <a:xfrm>
            <a:off x="1981200" y="549275"/>
            <a:ext cx="8229600" cy="5576888"/>
          </a:xfrm>
        </p:spPr>
        <p:style>
          <a:lnRef idx="1">
            <a:schemeClr val="accent5"/>
          </a:lnRef>
          <a:fillRef idx="2">
            <a:schemeClr val="accent5"/>
          </a:fillRef>
          <a:effectRef idx="1">
            <a:schemeClr val="accent5"/>
          </a:effectRef>
          <a:fontRef idx="minor">
            <a:schemeClr val="dk1"/>
          </a:fontRef>
        </p:style>
        <p:txBody>
          <a:bodyPr rtlCol="0">
            <a:normAutofit/>
          </a:bodyPr>
          <a:lstStyle/>
          <a:p>
            <a:pPr>
              <a:buNone/>
              <a:defRPr/>
            </a:pPr>
            <a:r>
              <a:rPr lang="it-IT" b="1" cap="small" dirty="0" smtClean="0">
                <a:solidFill>
                  <a:srgbClr val="FF0000"/>
                </a:solidFill>
              </a:rPr>
              <a:t>14)</a:t>
            </a:r>
          </a:p>
          <a:p>
            <a:pPr>
              <a:buNone/>
              <a:defRPr/>
            </a:pPr>
            <a:r>
              <a:rPr lang="it-IT" b="1" cap="small" dirty="0" smtClean="0"/>
              <a:t>Riordinate il testo spostando le citazioni in note a piè di pagina.</a:t>
            </a:r>
            <a:endParaRPr lang="it-IT" b="1" dirty="0" smtClean="0"/>
          </a:p>
          <a:p>
            <a:pPr>
              <a:buNone/>
              <a:defRPr/>
            </a:pPr>
            <a:r>
              <a:rPr lang="it-IT" b="1" dirty="0" smtClean="0">
                <a:solidFill>
                  <a:srgbClr val="FF0000"/>
                </a:solidFill>
              </a:rPr>
              <a:t>15)</a:t>
            </a:r>
          </a:p>
          <a:p>
            <a:pPr>
              <a:buNone/>
              <a:defRPr/>
            </a:pPr>
            <a:r>
              <a:rPr lang="it-IT" b="1" cap="small" dirty="0" smtClean="0"/>
              <a:t>Scrivete per un lettore comune, non per un “mitico” giudice che un giorno potrebbe esaminare il documento. </a:t>
            </a:r>
          </a:p>
          <a:p>
            <a:pPr>
              <a:buNone/>
              <a:defRPr/>
            </a:pPr>
            <a:r>
              <a:rPr lang="it-IT" dirty="0"/>
              <a:t>Si può prendere un qualsiasi atto e provare a riscriverlo – per cominciare -  per la segretaria di </a:t>
            </a:r>
            <a:r>
              <a:rPr lang="it-IT" dirty="0" err="1"/>
              <a:t>studio…</a:t>
            </a:r>
            <a:endParaRPr lang="it-IT" dirty="0" smtClean="0"/>
          </a:p>
          <a:p>
            <a:pPr>
              <a:buNone/>
              <a:defRPr/>
            </a:pPr>
            <a:endParaRPr lang="it-IT" b="1" dirty="0" smtClean="0"/>
          </a:p>
          <a:p>
            <a:pPr>
              <a:defRPr/>
            </a:pPr>
            <a:endParaRPr lang="it-IT"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1981200" y="549276"/>
            <a:ext cx="8229600" cy="6048375"/>
          </a:xfrm>
        </p:spPr>
        <p:txBody>
          <a:bodyPr/>
          <a:lstStyle/>
          <a:p>
            <a:endParaRPr lang="it-IT" smtClean="0"/>
          </a:p>
        </p:txBody>
      </p:sp>
      <p:sp>
        <p:nvSpPr>
          <p:cNvPr id="3" name="Segnaposto contenuto 2"/>
          <p:cNvSpPr>
            <a:spLocks noGrp="1"/>
          </p:cNvSpPr>
          <p:nvPr>
            <p:ph idx="1"/>
          </p:nvPr>
        </p:nvSpPr>
        <p:spPr>
          <a:xfrm>
            <a:off x="1981200" y="549276"/>
            <a:ext cx="8229600" cy="6048375"/>
          </a:xfrm>
        </p:spPr>
        <p:style>
          <a:lnRef idx="1">
            <a:schemeClr val="accent5"/>
          </a:lnRef>
          <a:fillRef idx="2">
            <a:schemeClr val="accent5"/>
          </a:fillRef>
          <a:effectRef idx="1">
            <a:schemeClr val="accent5"/>
          </a:effectRef>
          <a:fontRef idx="minor">
            <a:schemeClr val="dk1"/>
          </a:fontRef>
        </p:style>
        <p:txBody>
          <a:bodyPr rtlCol="0">
            <a:normAutofit/>
          </a:bodyPr>
          <a:lstStyle/>
          <a:p>
            <a:pPr>
              <a:buNone/>
              <a:defRPr/>
            </a:pPr>
            <a:r>
              <a:rPr lang="it-IT" b="1" cap="small" dirty="0" smtClean="0">
                <a:solidFill>
                  <a:srgbClr val="FF0000"/>
                </a:solidFill>
              </a:rPr>
              <a:t>16)</a:t>
            </a:r>
          </a:p>
          <a:p>
            <a:pPr>
              <a:buNone/>
              <a:defRPr/>
            </a:pPr>
            <a:r>
              <a:rPr lang="it-IT" b="1" cap="small" dirty="0" smtClean="0"/>
              <a:t>Dividete le enumerazioni in disposizioni parallele. collocate ogni lista di suddivisioni alla fine della frase, mai all’inizio o nel mezzo.</a:t>
            </a:r>
          </a:p>
          <a:p>
            <a:pPr>
              <a:buNone/>
              <a:defRPr/>
            </a:pPr>
            <a:endParaRPr lang="it-IT" b="1" dirty="0" smtClean="0">
              <a:solidFill>
                <a:srgbClr val="FF0000"/>
              </a:solidFill>
            </a:endParaRPr>
          </a:p>
          <a:p>
            <a:pPr>
              <a:buNone/>
              <a:defRPr/>
            </a:pPr>
            <a:r>
              <a:rPr lang="it-IT" b="1" dirty="0" smtClean="0">
                <a:solidFill>
                  <a:srgbClr val="FF0000"/>
                </a:solidFill>
              </a:rPr>
              <a:t>17)</a:t>
            </a:r>
          </a:p>
          <a:p>
            <a:pPr>
              <a:buNone/>
              <a:defRPr/>
            </a:pPr>
            <a:r>
              <a:rPr lang="it-IT" b="1" cap="small" dirty="0" smtClean="0"/>
              <a:t>Usate un carattere tipografico ben leggibile. </a:t>
            </a:r>
          </a:p>
          <a:p>
            <a:pPr>
              <a:buNone/>
              <a:defRPr/>
            </a:pPr>
            <a:endParaRPr lang="it-IT" b="1" dirty="0" smtClean="0"/>
          </a:p>
          <a:p>
            <a:pPr>
              <a:buNone/>
              <a:defRPr/>
            </a:pPr>
            <a:r>
              <a:rPr lang="it-IT" b="1" dirty="0" smtClean="0">
                <a:solidFill>
                  <a:srgbClr val="FF0000"/>
                </a:solidFill>
              </a:rPr>
              <a:t>18)</a:t>
            </a:r>
          </a:p>
          <a:p>
            <a:pPr>
              <a:buNone/>
              <a:defRPr/>
            </a:pPr>
            <a:r>
              <a:rPr lang="it-IT" b="1" cap="small" dirty="0" smtClean="0"/>
              <a:t>Sottolineate i punti importanti con richiami grafici come punti-elenco.</a:t>
            </a:r>
            <a:endParaRPr lang="it-IT" b="1" dirty="0" smtClean="0"/>
          </a:p>
          <a:p>
            <a:pPr>
              <a:buNone/>
              <a:defRPr/>
            </a:pPr>
            <a:endParaRPr lang="it-IT"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03389" y="260350"/>
            <a:ext cx="8713787" cy="6264994"/>
          </a:xfrm>
        </p:spPr>
        <p:style>
          <a:lnRef idx="1">
            <a:schemeClr val="accent5"/>
          </a:lnRef>
          <a:fillRef idx="2">
            <a:schemeClr val="accent5"/>
          </a:fillRef>
          <a:effectRef idx="1">
            <a:schemeClr val="accent5"/>
          </a:effectRef>
          <a:fontRef idx="minor">
            <a:schemeClr val="dk1"/>
          </a:fontRef>
        </p:style>
        <p:txBody>
          <a:bodyPr rtlCol="0">
            <a:normAutofit fontScale="77500" lnSpcReduction="20000"/>
          </a:bodyPr>
          <a:lstStyle/>
          <a:p>
            <a:pPr>
              <a:buNone/>
              <a:defRPr/>
            </a:pPr>
            <a:r>
              <a:rPr lang="it-IT" sz="4600" b="1" cap="small" dirty="0">
                <a:solidFill>
                  <a:srgbClr val="FF0000"/>
                </a:solidFill>
              </a:rPr>
              <a:t>19)</a:t>
            </a:r>
          </a:p>
          <a:p>
            <a:pPr>
              <a:buNone/>
              <a:defRPr/>
            </a:pPr>
            <a:r>
              <a:rPr lang="it-IT" sz="4600" b="1" cap="small" dirty="0"/>
              <a:t>Per un documento lungo, preparate un indice dei contenuti.</a:t>
            </a:r>
            <a:endParaRPr lang="it-IT" sz="4600" b="1" dirty="0"/>
          </a:p>
          <a:p>
            <a:pPr>
              <a:buNone/>
              <a:defRPr/>
            </a:pPr>
            <a:r>
              <a:rPr lang="it-IT" sz="4600" b="1" dirty="0">
                <a:solidFill>
                  <a:srgbClr val="FF0000"/>
                </a:solidFill>
              </a:rPr>
              <a:t>20)</a:t>
            </a:r>
          </a:p>
          <a:p>
            <a:pPr>
              <a:buNone/>
              <a:defRPr/>
            </a:pPr>
            <a:r>
              <a:rPr lang="it-IT" sz="6300" b="1" cap="small" dirty="0"/>
              <a:t>Revisionate il testo sistematicamente</a:t>
            </a:r>
            <a:r>
              <a:rPr lang="it-IT" sz="6300" b="1" dirty="0"/>
              <a:t> !</a:t>
            </a:r>
          </a:p>
          <a:p>
            <a:pPr>
              <a:buNone/>
              <a:defRPr/>
            </a:pPr>
            <a:endParaRPr lang="it-IT" sz="6300" b="1" dirty="0"/>
          </a:p>
          <a:p>
            <a:pPr>
              <a:buNone/>
              <a:defRPr/>
            </a:pPr>
            <a:endParaRPr lang="it-IT" sz="6000" dirty="0"/>
          </a:p>
          <a:p>
            <a:pPr>
              <a:buNone/>
              <a:defRPr/>
            </a:pPr>
            <a:endParaRPr lang="it-IT" sz="6300" b="1" dirty="0"/>
          </a:p>
          <a:p>
            <a:pPr>
              <a:buNone/>
              <a:defRPr/>
            </a:pPr>
            <a:r>
              <a:rPr lang="it-IT" sz="4000" dirty="0"/>
              <a:t>E possibilmente </a:t>
            </a:r>
            <a:r>
              <a:rPr lang="it-IT" sz="4000" b="1" dirty="0"/>
              <a:t>fate rileggerlo ad un collega</a:t>
            </a:r>
            <a:r>
              <a:rPr lang="it-IT" sz="4000" dirty="0"/>
              <a:t>, a motivo di un fenomeno molto semplice :</a:t>
            </a:r>
          </a:p>
          <a:p>
            <a:pPr>
              <a:buNone/>
              <a:defRPr/>
            </a:pPr>
            <a:r>
              <a:rPr lang="it-IT" sz="4000" cap="small" dirty="0"/>
              <a:t> 								</a:t>
            </a:r>
            <a:endParaRPr lang="it-IT" dirty="0"/>
          </a:p>
          <a:p>
            <a:pPr>
              <a:buNone/>
              <a:defRPr/>
            </a:pPr>
            <a:endParaRPr lang="it-IT" dirty="0"/>
          </a:p>
        </p:txBody>
      </p:sp>
      <p:sp>
        <p:nvSpPr>
          <p:cNvPr id="4" name="Freccia a destra 3"/>
          <p:cNvSpPr/>
          <p:nvPr/>
        </p:nvSpPr>
        <p:spPr>
          <a:xfrm>
            <a:off x="8223637" y="5908947"/>
            <a:ext cx="1728788" cy="431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CasellaDiTesto 4"/>
          <p:cNvSpPr txBox="1"/>
          <p:nvPr/>
        </p:nvSpPr>
        <p:spPr>
          <a:xfrm>
            <a:off x="2208065" y="3303136"/>
            <a:ext cx="7632848"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buNone/>
              <a:defRPr/>
            </a:pPr>
            <a:r>
              <a:rPr lang="en-US" sz="2800" b="1" dirty="0"/>
              <a:t>La prima </a:t>
            </a:r>
            <a:r>
              <a:rPr lang="en-US" sz="2800" b="1" dirty="0" err="1"/>
              <a:t>frase</a:t>
            </a:r>
            <a:r>
              <a:rPr lang="en-US" sz="2800" b="1" dirty="0"/>
              <a:t> </a:t>
            </a:r>
            <a:r>
              <a:rPr lang="en-US" sz="2800" b="1" dirty="0" err="1"/>
              <a:t>può</a:t>
            </a:r>
            <a:r>
              <a:rPr lang="en-US" sz="2800" b="1" dirty="0"/>
              <a:t> </a:t>
            </a:r>
            <a:r>
              <a:rPr lang="en-US" sz="2800" b="1" dirty="0" err="1"/>
              <a:t>essere</a:t>
            </a:r>
            <a:r>
              <a:rPr lang="en-US" sz="2800" b="1" dirty="0"/>
              <a:t> </a:t>
            </a:r>
            <a:r>
              <a:rPr lang="en-US" sz="2800" b="1" dirty="0" err="1"/>
              <a:t>scritta</a:t>
            </a:r>
            <a:r>
              <a:rPr lang="en-US" sz="2800" b="1" dirty="0"/>
              <a:t> solo </a:t>
            </a:r>
            <a:r>
              <a:rPr lang="en-US" sz="2800" b="1" dirty="0" err="1"/>
              <a:t>dopo</a:t>
            </a:r>
            <a:r>
              <a:rPr lang="en-US" sz="2800" b="1" dirty="0"/>
              <a:t> </a:t>
            </a:r>
            <a:r>
              <a:rPr lang="en-US" sz="2800" b="1" dirty="0" err="1"/>
              <a:t>che</a:t>
            </a:r>
            <a:r>
              <a:rPr lang="en-US" sz="2800" b="1" dirty="0"/>
              <a:t> </a:t>
            </a:r>
            <a:r>
              <a:rPr lang="en-US" sz="2800" b="1" dirty="0" err="1"/>
              <a:t>l’ultima</a:t>
            </a:r>
            <a:r>
              <a:rPr lang="en-US" sz="2800" b="1" dirty="0"/>
              <a:t> è </a:t>
            </a:r>
            <a:r>
              <a:rPr lang="en-US" sz="2800" b="1" dirty="0" err="1"/>
              <a:t>stata</a:t>
            </a:r>
            <a:r>
              <a:rPr lang="en-US" sz="2800" b="1" dirty="0"/>
              <a:t> </a:t>
            </a:r>
            <a:r>
              <a:rPr lang="en-US" sz="2800" b="1" dirty="0" err="1"/>
              <a:t>scritta</a:t>
            </a:r>
            <a:r>
              <a:rPr lang="en-US" sz="2800" b="1" dirty="0"/>
              <a:t>. Le prime </a:t>
            </a:r>
            <a:r>
              <a:rPr lang="en-US" sz="2800" b="1" dirty="0" err="1"/>
              <a:t>bozze</a:t>
            </a:r>
            <a:r>
              <a:rPr lang="en-US" sz="2800" b="1" dirty="0"/>
              <a:t> </a:t>
            </a:r>
            <a:r>
              <a:rPr lang="en-US" sz="2800" b="1" dirty="0" err="1"/>
              <a:t>sono</a:t>
            </a:r>
            <a:r>
              <a:rPr lang="en-US" sz="2800" b="1" dirty="0"/>
              <a:t> </a:t>
            </a:r>
            <a:r>
              <a:rPr lang="en-US" sz="2800" b="1" dirty="0" err="1"/>
              <a:t>l’inferno</a:t>
            </a:r>
            <a:r>
              <a:rPr lang="en-US" sz="2800" b="1" dirty="0"/>
              <a:t>. </a:t>
            </a:r>
            <a:r>
              <a:rPr lang="en-US" sz="2800" b="1" dirty="0" err="1"/>
              <a:t>Quelle</a:t>
            </a:r>
            <a:r>
              <a:rPr lang="en-US" sz="2800" b="1" dirty="0"/>
              <a:t> </a:t>
            </a:r>
            <a:r>
              <a:rPr lang="en-US" sz="2800" b="1" dirty="0" err="1"/>
              <a:t>finali</a:t>
            </a:r>
            <a:r>
              <a:rPr lang="en-US" sz="2800" b="1" dirty="0"/>
              <a:t>, </a:t>
            </a:r>
            <a:r>
              <a:rPr lang="en-US" sz="2800" b="1" dirty="0" err="1"/>
              <a:t>il</a:t>
            </a:r>
            <a:r>
              <a:rPr lang="en-US" sz="2800" b="1" dirty="0"/>
              <a:t> </a:t>
            </a:r>
            <a:r>
              <a:rPr lang="en-US" sz="2800" b="1" dirty="0" err="1"/>
              <a:t>paradiso</a:t>
            </a:r>
            <a:r>
              <a:rPr lang="en-US" sz="2800" b="1" dirty="0"/>
              <a:t>. </a:t>
            </a:r>
          </a:p>
          <a:p>
            <a:pPr algn="r">
              <a:buNone/>
              <a:defRPr/>
            </a:pPr>
            <a:r>
              <a:rPr lang="en-US" sz="2400" i="1" dirty="0"/>
              <a:t>Joyce Carol Oates</a:t>
            </a:r>
            <a:r>
              <a:rPr lang="it-IT" sz="2400"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lphabeto.it/illusioniottiche/stranezze.gif"/>
          <p:cNvPicPr>
            <a:picLocks noChangeAspect="1" noChangeArrowheads="1"/>
          </p:cNvPicPr>
          <p:nvPr/>
        </p:nvPicPr>
        <p:blipFill>
          <a:blip r:embed="rId2" cstate="print"/>
          <a:srcRect/>
          <a:stretch>
            <a:fillRect/>
          </a:stretch>
        </p:blipFill>
        <p:spPr bwMode="auto">
          <a:xfrm>
            <a:off x="1524000" y="188640"/>
            <a:ext cx="5724128" cy="6669360"/>
          </a:xfrm>
          <a:prstGeom prst="rect">
            <a:avLst/>
          </a:prstGeom>
          <a:noFill/>
        </p:spPr>
      </p:pic>
      <p:sp>
        <p:nvSpPr>
          <p:cNvPr id="3" name="CasellaDiTesto 2"/>
          <p:cNvSpPr txBox="1"/>
          <p:nvPr/>
        </p:nvSpPr>
        <p:spPr>
          <a:xfrm>
            <a:off x="7392144" y="836712"/>
            <a:ext cx="3096344" cy="538609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it-IT" sz="2000" dirty="0"/>
              <a:t>quando leggiamo un testo, invece di decodificare le singole lettere per comporre le parole ed identificarne il significato, il cervello ci consente di anticipare la lettura ricordando il significato semantico di un termine già incontrato in precedenza (a patto che abbia delle lettere molto simili a quello che stiamo leggendo)</a:t>
            </a:r>
          </a:p>
          <a:p>
            <a:r>
              <a:rPr lang="it-IT" sz="2800" b="1" dirty="0">
                <a:sym typeface="Wingdings" pitchFamily="2" charset="2"/>
              </a:rPr>
              <a:t> NON </a:t>
            </a:r>
            <a:r>
              <a:rPr lang="it-IT" sz="2800" b="1" dirty="0" err="1">
                <a:sym typeface="Wingdings" pitchFamily="2" charset="2"/>
              </a:rPr>
              <a:t>CI</a:t>
            </a:r>
            <a:r>
              <a:rPr lang="it-IT" sz="2800" b="1" dirty="0">
                <a:sym typeface="Wingdings" pitchFamily="2" charset="2"/>
              </a:rPr>
              <a:t> ACCORGEREMMO DEGLI ERRORI !</a:t>
            </a:r>
            <a:endParaRPr lang="it-IT" sz="2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35560" y="332657"/>
            <a:ext cx="7772400" cy="1470025"/>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it-IT" dirty="0" smtClean="0"/>
              <a:t>ancora David Foster Wallace :</a:t>
            </a:r>
            <a:endParaRPr lang="it-IT" dirty="0"/>
          </a:p>
        </p:txBody>
      </p:sp>
      <p:sp>
        <p:nvSpPr>
          <p:cNvPr id="3" name="Sottotitolo 2"/>
          <p:cNvSpPr>
            <a:spLocks noGrp="1"/>
          </p:cNvSpPr>
          <p:nvPr>
            <p:ph type="subTitle" idx="1"/>
          </p:nvPr>
        </p:nvSpPr>
        <p:spPr>
          <a:xfrm>
            <a:off x="2135560" y="1772816"/>
            <a:ext cx="7776864" cy="4464496"/>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 </a:t>
            </a:r>
            <a:r>
              <a:rPr lang="en-US" dirty="0" smtClean="0">
                <a:solidFill>
                  <a:schemeClr val="tx1"/>
                </a:solidFill>
              </a:rPr>
              <a:t>ho </a:t>
            </a:r>
            <a:r>
              <a:rPr lang="en-US" dirty="0" err="1" smtClean="0">
                <a:solidFill>
                  <a:schemeClr val="tx1"/>
                </a:solidFill>
              </a:rPr>
              <a:t>letto</a:t>
            </a:r>
            <a:r>
              <a:rPr lang="en-US" dirty="0" smtClean="0">
                <a:solidFill>
                  <a:schemeClr val="tx1"/>
                </a:solidFill>
              </a:rPr>
              <a:t> </a:t>
            </a:r>
            <a:r>
              <a:rPr lang="en-US" dirty="0" err="1" smtClean="0">
                <a:solidFill>
                  <a:schemeClr val="tx1"/>
                </a:solidFill>
              </a:rPr>
              <a:t>qualcosa</a:t>
            </a:r>
            <a:r>
              <a:rPr lang="en-US" dirty="0" smtClean="0">
                <a:solidFill>
                  <a:schemeClr val="tx1"/>
                </a:solidFill>
              </a:rPr>
              <a:t> di </a:t>
            </a:r>
            <a:r>
              <a:rPr lang="en-US" dirty="0" err="1" smtClean="0">
                <a:solidFill>
                  <a:schemeClr val="tx1"/>
                </a:solidFill>
              </a:rPr>
              <a:t>veramente</a:t>
            </a:r>
            <a:r>
              <a:rPr lang="en-US" dirty="0" smtClean="0">
                <a:solidFill>
                  <a:schemeClr val="tx1"/>
                </a:solidFill>
              </a:rPr>
              <a:t> </a:t>
            </a:r>
            <a:r>
              <a:rPr lang="en-US" dirty="0" err="1" smtClean="0">
                <a:solidFill>
                  <a:schemeClr val="tx1"/>
                </a:solidFill>
              </a:rPr>
              <a:t>buono</a:t>
            </a:r>
            <a:r>
              <a:rPr lang="en-US" dirty="0" smtClean="0">
                <a:solidFill>
                  <a:schemeClr val="tx1"/>
                </a:solidFill>
              </a:rPr>
              <a:t> in </a:t>
            </a:r>
            <a:r>
              <a:rPr lang="en-US" dirty="0" err="1" smtClean="0">
                <a:solidFill>
                  <a:schemeClr val="tx1"/>
                </a:solidFill>
              </a:rPr>
              <a:t>materia</a:t>
            </a:r>
            <a:r>
              <a:rPr lang="en-US" dirty="0" smtClean="0">
                <a:solidFill>
                  <a:schemeClr val="tx1"/>
                </a:solidFill>
              </a:rPr>
              <a:t> legale, ma </a:t>
            </a:r>
            <a:r>
              <a:rPr lang="en-US" dirty="0" err="1" smtClean="0">
                <a:solidFill>
                  <a:schemeClr val="tx1"/>
                </a:solidFill>
              </a:rPr>
              <a:t>quando</a:t>
            </a:r>
            <a:r>
              <a:rPr lang="en-US" dirty="0" smtClean="0">
                <a:solidFill>
                  <a:schemeClr val="tx1"/>
                </a:solidFill>
              </a:rPr>
              <a:t> </a:t>
            </a:r>
            <a:r>
              <a:rPr lang="en-US" dirty="0" err="1" smtClean="0">
                <a:solidFill>
                  <a:schemeClr val="tx1"/>
                </a:solidFill>
              </a:rPr>
              <a:t>invece</a:t>
            </a:r>
            <a:r>
              <a:rPr lang="en-US" dirty="0" smtClean="0">
                <a:solidFill>
                  <a:schemeClr val="tx1"/>
                </a:solidFill>
              </a:rPr>
              <a:t> è </a:t>
            </a:r>
            <a:r>
              <a:rPr lang="en-US" dirty="0" err="1" smtClean="0">
                <a:solidFill>
                  <a:schemeClr val="tx1"/>
                </a:solidFill>
              </a:rPr>
              <a:t>veramente</a:t>
            </a:r>
            <a:r>
              <a:rPr lang="en-US" dirty="0" smtClean="0">
                <a:solidFill>
                  <a:schemeClr val="tx1"/>
                </a:solidFill>
              </a:rPr>
              <a:t> </a:t>
            </a:r>
            <a:r>
              <a:rPr lang="en-US" dirty="0" err="1" smtClean="0">
                <a:solidFill>
                  <a:schemeClr val="tx1"/>
                </a:solidFill>
              </a:rPr>
              <a:t>orribile</a:t>
            </a:r>
            <a:r>
              <a:rPr lang="en-US" dirty="0" smtClean="0">
                <a:solidFill>
                  <a:schemeClr val="tx1"/>
                </a:solidFill>
              </a:rPr>
              <a:t> (come per </a:t>
            </a:r>
            <a:r>
              <a:rPr lang="en-US" dirty="0" err="1" smtClean="0">
                <a:solidFill>
                  <a:schemeClr val="tx1"/>
                </a:solidFill>
              </a:rPr>
              <a:t>esempio</a:t>
            </a:r>
            <a:r>
              <a:rPr lang="en-US" dirty="0" smtClean="0">
                <a:solidFill>
                  <a:schemeClr val="tx1"/>
                </a:solidFill>
              </a:rPr>
              <a:t> in </a:t>
            </a:r>
            <a:r>
              <a:rPr lang="en-US" dirty="0" err="1" smtClean="0">
                <a:solidFill>
                  <a:schemeClr val="tx1"/>
                </a:solidFill>
              </a:rPr>
              <a:t>materia</a:t>
            </a:r>
            <a:r>
              <a:rPr lang="en-US" dirty="0" smtClean="0">
                <a:solidFill>
                  <a:schemeClr val="tx1"/>
                </a:solidFill>
              </a:rPr>
              <a:t> </a:t>
            </a:r>
            <a:r>
              <a:rPr lang="en-US" dirty="0" err="1" smtClean="0">
                <a:solidFill>
                  <a:schemeClr val="tx1"/>
                </a:solidFill>
              </a:rPr>
              <a:t>tributaria</a:t>
            </a:r>
            <a:r>
              <a:rPr lang="en-US" dirty="0" smtClean="0">
                <a:solidFill>
                  <a:schemeClr val="tx1"/>
                </a:solidFill>
              </a:rPr>
              <a:t>) credo </a:t>
            </a:r>
            <a:r>
              <a:rPr lang="en-US" dirty="0" err="1" smtClean="0">
                <a:solidFill>
                  <a:schemeClr val="tx1"/>
                </a:solidFill>
              </a:rPr>
              <a:t>che</a:t>
            </a:r>
            <a:r>
              <a:rPr lang="en-US" dirty="0" smtClean="0">
                <a:solidFill>
                  <a:schemeClr val="tx1"/>
                </a:solidFill>
              </a:rPr>
              <a:t> </a:t>
            </a:r>
            <a:r>
              <a:rPr lang="en-US" dirty="0" err="1" smtClean="0">
                <a:solidFill>
                  <a:schemeClr val="tx1"/>
                </a:solidFill>
              </a:rPr>
              <a:t>ciò</a:t>
            </a:r>
            <a:r>
              <a:rPr lang="en-US" dirty="0" smtClean="0">
                <a:solidFill>
                  <a:schemeClr val="tx1"/>
                </a:solidFill>
              </a:rPr>
              <a:t> </a:t>
            </a:r>
            <a:r>
              <a:rPr lang="en-US" dirty="0" err="1" smtClean="0">
                <a:solidFill>
                  <a:schemeClr val="tx1"/>
                </a:solidFill>
              </a:rPr>
              <a:t>spesso</a:t>
            </a:r>
            <a:r>
              <a:rPr lang="en-US" dirty="0" smtClean="0">
                <a:solidFill>
                  <a:schemeClr val="tx1"/>
                </a:solidFill>
              </a:rPr>
              <a:t> </a:t>
            </a:r>
            <a:r>
              <a:rPr lang="en-US" dirty="0" err="1" smtClean="0">
                <a:solidFill>
                  <a:schemeClr val="tx1"/>
                </a:solidFill>
              </a:rPr>
              <a:t>derivi</a:t>
            </a:r>
            <a:r>
              <a:rPr lang="en-US" dirty="0" smtClean="0">
                <a:solidFill>
                  <a:schemeClr val="tx1"/>
                </a:solidFill>
              </a:rPr>
              <a:t> </a:t>
            </a:r>
            <a:r>
              <a:rPr lang="en-US" dirty="0" err="1" smtClean="0">
                <a:solidFill>
                  <a:schemeClr val="tx1"/>
                </a:solidFill>
              </a:rPr>
              <a:t>dall’insicurezza</a:t>
            </a:r>
            <a:r>
              <a:rPr lang="en-US" dirty="0" smtClean="0">
                <a:solidFill>
                  <a:schemeClr val="tx1"/>
                </a:solidFill>
              </a:rPr>
              <a:t>, e </a:t>
            </a:r>
            <a:r>
              <a:rPr lang="en-US" dirty="0" err="1" smtClean="0">
                <a:solidFill>
                  <a:schemeClr val="tx1"/>
                </a:solidFill>
              </a:rPr>
              <a:t>che</a:t>
            </a:r>
            <a:r>
              <a:rPr lang="en-US" dirty="0" smtClean="0">
                <a:solidFill>
                  <a:schemeClr val="tx1"/>
                </a:solidFill>
              </a:rPr>
              <a:t> la </a:t>
            </a:r>
            <a:r>
              <a:rPr lang="en-US" dirty="0" err="1" smtClean="0">
                <a:solidFill>
                  <a:schemeClr val="tx1"/>
                </a:solidFill>
              </a:rPr>
              <a:t>gente</a:t>
            </a:r>
            <a:r>
              <a:rPr lang="en-US" dirty="0" smtClean="0">
                <a:solidFill>
                  <a:schemeClr val="tx1"/>
                </a:solidFill>
              </a:rPr>
              <a:t> </a:t>
            </a:r>
            <a:r>
              <a:rPr lang="en-US" dirty="0" err="1" smtClean="0">
                <a:solidFill>
                  <a:schemeClr val="tx1"/>
                </a:solidFill>
              </a:rPr>
              <a:t>creda</a:t>
            </a:r>
            <a:r>
              <a:rPr lang="en-US" dirty="0" smtClean="0">
                <a:solidFill>
                  <a:schemeClr val="tx1"/>
                </a:solidFill>
              </a:rPr>
              <a:t> </a:t>
            </a:r>
            <a:r>
              <a:rPr lang="en-US" dirty="0" err="1" smtClean="0">
                <a:solidFill>
                  <a:schemeClr val="tx1"/>
                </a:solidFill>
              </a:rPr>
              <a:t>che</a:t>
            </a:r>
            <a:r>
              <a:rPr lang="en-US" dirty="0" smtClean="0">
                <a:solidFill>
                  <a:schemeClr val="tx1"/>
                </a:solidFill>
              </a:rPr>
              <a:t> se non </a:t>
            </a:r>
            <a:r>
              <a:rPr lang="en-US" dirty="0" err="1" smtClean="0">
                <a:solidFill>
                  <a:schemeClr val="tx1"/>
                </a:solidFill>
              </a:rPr>
              <a:t>adottano</a:t>
            </a:r>
            <a:r>
              <a:rPr lang="en-US" dirty="0" smtClean="0">
                <a:solidFill>
                  <a:schemeClr val="tx1"/>
                </a:solidFill>
              </a:rPr>
              <a:t> </a:t>
            </a:r>
            <a:r>
              <a:rPr lang="en-US" dirty="0" err="1" smtClean="0">
                <a:solidFill>
                  <a:schemeClr val="tx1"/>
                </a:solidFill>
              </a:rPr>
              <a:t>il</a:t>
            </a:r>
            <a:r>
              <a:rPr lang="en-US" dirty="0" smtClean="0">
                <a:solidFill>
                  <a:schemeClr val="tx1"/>
                </a:solidFill>
              </a:rPr>
              <a:t> </a:t>
            </a:r>
            <a:r>
              <a:rPr lang="en-US" dirty="0" err="1" smtClean="0">
                <a:solidFill>
                  <a:schemeClr val="tx1"/>
                </a:solidFill>
              </a:rPr>
              <a:t>gergo</a:t>
            </a:r>
            <a:r>
              <a:rPr lang="en-US" dirty="0" smtClean="0">
                <a:solidFill>
                  <a:schemeClr val="tx1"/>
                </a:solidFill>
              </a:rPr>
              <a:t> e lo stile </a:t>
            </a:r>
            <a:r>
              <a:rPr lang="en-US" dirty="0" err="1" smtClean="0">
                <a:solidFill>
                  <a:schemeClr val="tx1"/>
                </a:solidFill>
              </a:rPr>
              <a:t>particolare</a:t>
            </a:r>
            <a:r>
              <a:rPr lang="en-US" dirty="0" smtClean="0">
                <a:solidFill>
                  <a:schemeClr val="tx1"/>
                </a:solidFill>
              </a:rPr>
              <a:t> </a:t>
            </a:r>
            <a:r>
              <a:rPr lang="en-US" dirty="0" err="1" smtClean="0">
                <a:solidFill>
                  <a:schemeClr val="tx1"/>
                </a:solidFill>
              </a:rPr>
              <a:t>dei</a:t>
            </a:r>
            <a:r>
              <a:rPr lang="en-US" dirty="0" smtClean="0">
                <a:solidFill>
                  <a:schemeClr val="tx1"/>
                </a:solidFill>
              </a:rPr>
              <a:t> </a:t>
            </a:r>
            <a:r>
              <a:rPr lang="en-US" dirty="0" err="1" smtClean="0">
                <a:solidFill>
                  <a:schemeClr val="tx1"/>
                </a:solidFill>
              </a:rPr>
              <a:t>loro</a:t>
            </a:r>
            <a:r>
              <a:rPr lang="en-US" dirty="0" smtClean="0">
                <a:solidFill>
                  <a:schemeClr val="tx1"/>
                </a:solidFill>
              </a:rPr>
              <a:t> “</a:t>
            </a:r>
            <a:r>
              <a:rPr lang="en-US" dirty="0" err="1" smtClean="0">
                <a:solidFill>
                  <a:schemeClr val="tx1"/>
                </a:solidFill>
              </a:rPr>
              <a:t>pari</a:t>
            </a:r>
            <a:r>
              <a:rPr lang="en-US" dirty="0" smtClean="0">
                <a:solidFill>
                  <a:schemeClr val="tx1"/>
                </a:solidFill>
              </a:rPr>
              <a:t>” </a:t>
            </a:r>
            <a:r>
              <a:rPr lang="en-US" dirty="0" err="1" smtClean="0">
                <a:solidFill>
                  <a:schemeClr val="tx1"/>
                </a:solidFill>
              </a:rPr>
              <a:t>nè</a:t>
            </a:r>
            <a:r>
              <a:rPr lang="en-US" dirty="0" smtClean="0">
                <a:solidFill>
                  <a:schemeClr val="tx1"/>
                </a:solidFill>
              </a:rPr>
              <a:t> </a:t>
            </a:r>
            <a:r>
              <a:rPr lang="en-US" dirty="0" err="1" smtClean="0">
                <a:solidFill>
                  <a:schemeClr val="tx1"/>
                </a:solidFill>
              </a:rPr>
              <a:t>loro</a:t>
            </a:r>
            <a:r>
              <a:rPr lang="en-US" dirty="0" smtClean="0">
                <a:solidFill>
                  <a:schemeClr val="tx1"/>
                </a:solidFill>
              </a:rPr>
              <a:t> </a:t>
            </a:r>
            <a:r>
              <a:rPr lang="en-US" dirty="0" err="1" smtClean="0">
                <a:solidFill>
                  <a:schemeClr val="tx1"/>
                </a:solidFill>
              </a:rPr>
              <a:t>nè</a:t>
            </a:r>
            <a:r>
              <a:rPr lang="en-US" dirty="0" smtClean="0">
                <a:solidFill>
                  <a:schemeClr val="tx1"/>
                </a:solidFill>
              </a:rPr>
              <a:t> le </a:t>
            </a:r>
            <a:r>
              <a:rPr lang="en-US" dirty="0" err="1" smtClean="0">
                <a:solidFill>
                  <a:schemeClr val="tx1"/>
                </a:solidFill>
              </a:rPr>
              <a:t>loro</a:t>
            </a:r>
            <a:r>
              <a:rPr lang="en-US" dirty="0" smtClean="0">
                <a:solidFill>
                  <a:schemeClr val="tx1"/>
                </a:solidFill>
              </a:rPr>
              <a:t> </a:t>
            </a:r>
            <a:r>
              <a:rPr lang="en-US" dirty="0" err="1" smtClean="0">
                <a:solidFill>
                  <a:schemeClr val="tx1"/>
                </a:solidFill>
              </a:rPr>
              <a:t>idee</a:t>
            </a:r>
            <a:r>
              <a:rPr lang="en-US" dirty="0" smtClean="0">
                <a:solidFill>
                  <a:schemeClr val="tx1"/>
                </a:solidFill>
              </a:rPr>
              <a:t> </a:t>
            </a:r>
            <a:r>
              <a:rPr lang="en-US" dirty="0" err="1" smtClean="0">
                <a:solidFill>
                  <a:schemeClr val="tx1"/>
                </a:solidFill>
              </a:rPr>
              <a:t>saranno</a:t>
            </a:r>
            <a:r>
              <a:rPr lang="en-US" dirty="0" smtClean="0">
                <a:solidFill>
                  <a:schemeClr val="tx1"/>
                </a:solidFill>
              </a:rPr>
              <a:t> </a:t>
            </a:r>
            <a:r>
              <a:rPr lang="en-US" dirty="0" err="1" smtClean="0">
                <a:solidFill>
                  <a:schemeClr val="tx1"/>
                </a:solidFill>
              </a:rPr>
              <a:t>prese</a:t>
            </a:r>
            <a:r>
              <a:rPr lang="en-US" dirty="0" smtClean="0">
                <a:solidFill>
                  <a:schemeClr val="tx1"/>
                </a:solidFill>
              </a:rPr>
              <a:t> </a:t>
            </a:r>
            <a:r>
              <a:rPr lang="en-US" dirty="0" err="1" smtClean="0">
                <a:solidFill>
                  <a:schemeClr val="tx1"/>
                </a:solidFill>
              </a:rPr>
              <a:t>sul</a:t>
            </a:r>
            <a:r>
              <a:rPr lang="en-US" dirty="0" smtClean="0">
                <a:solidFill>
                  <a:schemeClr val="tx1"/>
                </a:solidFill>
              </a:rPr>
              <a:t> </a:t>
            </a:r>
            <a:r>
              <a:rPr lang="en-US" dirty="0" err="1" smtClean="0">
                <a:solidFill>
                  <a:schemeClr val="tx1"/>
                </a:solidFill>
              </a:rPr>
              <a:t>serio</a:t>
            </a:r>
            <a:endParaRPr lang="it-IT" i="1" dirty="0">
              <a:solidFill>
                <a:schemeClr val="tx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asellaDiTesto 3"/>
          <p:cNvSpPr txBox="1">
            <a:spLocks noChangeArrowheads="1"/>
          </p:cNvSpPr>
          <p:nvPr/>
        </p:nvSpPr>
        <p:spPr bwMode="auto">
          <a:xfrm>
            <a:off x="2162176" y="695326"/>
            <a:ext cx="8005763" cy="523875"/>
          </a:xfrm>
          <a:prstGeom prst="rect">
            <a:avLst/>
          </a:prstGeom>
          <a:noFill/>
          <a:ln w="9525">
            <a:noFill/>
            <a:miter lim="800000"/>
            <a:headEnd/>
            <a:tailEnd/>
          </a:ln>
        </p:spPr>
        <p:txBody>
          <a:bodyPr>
            <a:spAutoFit/>
          </a:bodyPr>
          <a:lstStyle/>
          <a:p>
            <a:pPr algn="ctr" eaLnBrk="1" hangingPunct="1">
              <a:defRPr/>
            </a:pPr>
            <a:r>
              <a:rPr lang="it-IT" altLang="it-IT" sz="2800" b="1" dirty="0">
                <a:solidFill>
                  <a:schemeClr val="accent1">
                    <a:lumMod val="75000"/>
                  </a:schemeClr>
                </a:solidFill>
                <a:latin typeface="Calibri" charset="0"/>
                <a:ea typeface="ＭＳ Ｐゴシック" charset="-128"/>
              </a:rPr>
              <a:t>Cos’è il protocollo</a:t>
            </a:r>
          </a:p>
        </p:txBody>
      </p:sp>
      <p:sp>
        <p:nvSpPr>
          <p:cNvPr id="7171" name="CasellaDiTesto 8"/>
          <p:cNvSpPr txBox="1">
            <a:spLocks noChangeArrowheads="1"/>
          </p:cNvSpPr>
          <p:nvPr/>
        </p:nvSpPr>
        <p:spPr bwMode="auto">
          <a:xfrm rot="10800000" flipV="1">
            <a:off x="2305051" y="1414463"/>
            <a:ext cx="75723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Char char="-"/>
            </a:pPr>
            <a:r>
              <a:rPr lang="it-IT" altLang="it-IT" sz="1800">
                <a:latin typeface="Arial" panose="020B0604020202020204" pitchFamily="34" charset="0"/>
              </a:rPr>
              <a:t>Il </a:t>
            </a:r>
            <a:r>
              <a:rPr lang="it-IT" altLang="it-IT" sz="1800" b="1">
                <a:solidFill>
                  <a:srgbClr val="FF0000"/>
                </a:solidFill>
                <a:latin typeface="Arial" panose="020B0604020202020204" pitchFamily="34" charset="0"/>
              </a:rPr>
              <a:t>Protocollo</a:t>
            </a:r>
            <a:r>
              <a:rPr lang="it-IT" altLang="it-IT" sz="1800">
                <a:latin typeface="Arial" panose="020B0604020202020204" pitchFamily="34" charset="0"/>
              </a:rPr>
              <a:t> </a:t>
            </a:r>
            <a:r>
              <a:rPr lang="it-IT" altLang="it-IT" sz="1800" b="1">
                <a:solidFill>
                  <a:srgbClr val="FF0000"/>
                </a:solidFill>
                <a:latin typeface="Arial" panose="020B0604020202020204" pitchFamily="34" charset="0"/>
              </a:rPr>
              <a:t>è</a:t>
            </a:r>
            <a:r>
              <a:rPr lang="it-IT" altLang="it-IT" sz="1800">
                <a:latin typeface="Arial" panose="020B0604020202020204" pitchFamily="34" charset="0"/>
              </a:rPr>
              <a:t> una serie di </a:t>
            </a:r>
            <a:r>
              <a:rPr lang="it-IT" altLang="it-IT" sz="1800" b="1">
                <a:solidFill>
                  <a:srgbClr val="FF0000"/>
                </a:solidFill>
                <a:latin typeface="Arial" panose="020B0604020202020204" pitchFamily="34" charset="0"/>
              </a:rPr>
              <a:t>regole per la redazione di atti processuali</a:t>
            </a:r>
            <a:r>
              <a:rPr lang="it-IT" altLang="it-IT" sz="1800">
                <a:latin typeface="Arial" panose="020B0604020202020204" pitchFamily="34" charset="0"/>
              </a:rPr>
              <a:t>, </a:t>
            </a:r>
            <a:r>
              <a:rPr lang="it-IT" altLang="it-IT" sz="1800" b="1">
                <a:solidFill>
                  <a:srgbClr val="00B050"/>
                </a:solidFill>
                <a:latin typeface="Arial" panose="020B0604020202020204" pitchFamily="34" charset="0"/>
              </a:rPr>
              <a:t>di parte </a:t>
            </a:r>
            <a:r>
              <a:rPr lang="it-IT" altLang="it-IT" sz="1800">
                <a:latin typeface="Arial" panose="020B0604020202020204" pitchFamily="34" charset="0"/>
              </a:rPr>
              <a:t>e </a:t>
            </a:r>
            <a:r>
              <a:rPr lang="it-IT" altLang="it-IT" sz="1800" b="1">
                <a:solidFill>
                  <a:srgbClr val="00B050"/>
                </a:solidFill>
                <a:latin typeface="Arial" panose="020B0604020202020204" pitchFamily="34" charset="0"/>
              </a:rPr>
              <a:t>d’ufficio</a:t>
            </a:r>
            <a:r>
              <a:rPr lang="it-IT" altLang="it-IT" sz="1800">
                <a:latin typeface="Arial" panose="020B0604020202020204" pitchFamily="34" charset="0"/>
              </a:rPr>
              <a:t>, riguarda quindi sia gli atti dell’Avvocato (</a:t>
            </a:r>
            <a:r>
              <a:rPr lang="it-IT" altLang="it-IT" sz="1800" i="1" u="sng">
                <a:latin typeface="Arial" panose="020B0604020202020204" pitchFamily="34" charset="0"/>
              </a:rPr>
              <a:t>atti introduttivi</a:t>
            </a:r>
            <a:r>
              <a:rPr lang="it-IT" altLang="it-IT" sz="1800">
                <a:latin typeface="Arial" panose="020B0604020202020204" pitchFamily="34" charset="0"/>
              </a:rPr>
              <a:t>, </a:t>
            </a:r>
            <a:r>
              <a:rPr lang="it-IT" altLang="it-IT" sz="1800" i="1" u="sng">
                <a:latin typeface="Arial" panose="020B0604020202020204" pitchFamily="34" charset="0"/>
              </a:rPr>
              <a:t>comparse di risposta</a:t>
            </a:r>
            <a:r>
              <a:rPr lang="it-IT" altLang="it-IT" sz="1800">
                <a:latin typeface="Arial" panose="020B0604020202020204" pitchFamily="34" charset="0"/>
              </a:rPr>
              <a:t>, </a:t>
            </a:r>
            <a:r>
              <a:rPr lang="it-IT" altLang="it-IT" sz="1800" i="1" u="sng">
                <a:latin typeface="Arial" panose="020B0604020202020204" pitchFamily="34" charset="0"/>
              </a:rPr>
              <a:t>memorie di trattazione e istruttorie</a:t>
            </a:r>
            <a:r>
              <a:rPr lang="it-IT" altLang="it-IT" sz="1800">
                <a:latin typeface="Arial" panose="020B0604020202020204" pitchFamily="34" charset="0"/>
              </a:rPr>
              <a:t>, </a:t>
            </a:r>
            <a:r>
              <a:rPr lang="it-IT" altLang="it-IT" sz="1800" i="1" u="sng">
                <a:latin typeface="Arial" panose="020B0604020202020204" pitchFamily="34" charset="0"/>
              </a:rPr>
              <a:t>scritti conclusionali</a:t>
            </a:r>
            <a:r>
              <a:rPr lang="it-IT" altLang="it-IT" sz="1800">
                <a:latin typeface="Arial" panose="020B0604020202020204" pitchFamily="34" charset="0"/>
              </a:rPr>
              <a:t>), sia gli atti del Giudice (essenzialmente </a:t>
            </a:r>
            <a:r>
              <a:rPr lang="it-IT" altLang="it-IT" sz="1800" i="1" u="sng">
                <a:latin typeface="Arial" panose="020B0604020202020204" pitchFamily="34" charset="0"/>
              </a:rPr>
              <a:t>l’ordinanza di decisione sulle richieste istruttorie</a:t>
            </a:r>
            <a:r>
              <a:rPr lang="it-IT" altLang="it-IT" sz="1800" i="1">
                <a:latin typeface="Arial" panose="020B0604020202020204" pitchFamily="34" charset="0"/>
              </a:rPr>
              <a:t> </a:t>
            </a:r>
            <a:r>
              <a:rPr lang="it-IT" altLang="it-IT" sz="1800">
                <a:latin typeface="Arial" panose="020B0604020202020204" pitchFamily="34" charset="0"/>
              </a:rPr>
              <a:t>e la </a:t>
            </a:r>
            <a:r>
              <a:rPr lang="it-IT" altLang="it-IT" sz="1800" i="1" u="sng">
                <a:latin typeface="Arial" panose="020B0604020202020204" pitchFamily="34" charset="0"/>
              </a:rPr>
              <a:t>sentenza</a:t>
            </a:r>
            <a:r>
              <a:rPr lang="it-IT" altLang="it-IT" sz="1800">
                <a:latin typeface="Arial" panose="020B0604020202020204" pitchFamily="34" charset="0"/>
              </a:rPr>
              <a:t>);</a:t>
            </a:r>
          </a:p>
          <a:p>
            <a:pPr algn="just">
              <a:spcBef>
                <a:spcPct val="0"/>
              </a:spcBef>
              <a:buFontTx/>
              <a:buChar char="-"/>
            </a:pPr>
            <a:r>
              <a:rPr lang="it-IT" altLang="it-IT" sz="1800">
                <a:latin typeface="Arial" panose="020B0604020202020204" pitchFamily="34" charset="0"/>
              </a:rPr>
              <a:t>Le </a:t>
            </a:r>
            <a:r>
              <a:rPr lang="it-IT" altLang="it-IT" sz="1800">
                <a:solidFill>
                  <a:srgbClr val="FF0000"/>
                </a:solidFill>
                <a:latin typeface="Arial" panose="020B0604020202020204" pitchFamily="34" charset="0"/>
              </a:rPr>
              <a:t>regole di Protocollo </a:t>
            </a:r>
            <a:r>
              <a:rPr lang="it-IT" altLang="it-IT" sz="1800" b="1">
                <a:solidFill>
                  <a:srgbClr val="FF0000"/>
                </a:solidFill>
                <a:latin typeface="Arial" panose="020B0604020202020204" pitchFamily="34" charset="0"/>
              </a:rPr>
              <a:t>non sono l’unica</a:t>
            </a:r>
            <a:r>
              <a:rPr lang="it-IT" altLang="it-IT" sz="1800" b="1">
                <a:latin typeface="Arial" panose="020B0604020202020204" pitchFamily="34" charset="0"/>
              </a:rPr>
              <a:t> </a:t>
            </a:r>
            <a:r>
              <a:rPr lang="it-IT" altLang="it-IT" sz="1800" b="1">
                <a:solidFill>
                  <a:srgbClr val="FF0000"/>
                </a:solidFill>
                <a:latin typeface="Arial" panose="020B0604020202020204" pitchFamily="34" charset="0"/>
              </a:rPr>
              <a:t>opzione possibile di rispetto della regolarità e legittimità processuale</a:t>
            </a:r>
            <a:r>
              <a:rPr lang="it-IT" altLang="it-IT" sz="1800" b="1">
                <a:latin typeface="Arial" panose="020B0604020202020204" pitchFamily="34" charset="0"/>
              </a:rPr>
              <a:t> </a:t>
            </a:r>
            <a:r>
              <a:rPr lang="it-IT" altLang="it-IT" sz="1800">
                <a:latin typeface="Arial" panose="020B0604020202020204" pitchFamily="34" charset="0"/>
              </a:rPr>
              <a:t>e consigliano un </a:t>
            </a:r>
            <a:r>
              <a:rPr lang="it-IT" altLang="it-IT" sz="1800">
                <a:solidFill>
                  <a:srgbClr val="FF0000"/>
                </a:solidFill>
                <a:latin typeface="Arial" panose="020B0604020202020204" pitchFamily="34" charset="0"/>
              </a:rPr>
              <a:t>comportamento, considerato opportuno</a:t>
            </a:r>
            <a:r>
              <a:rPr lang="it-IT" altLang="it-IT" sz="1800">
                <a:latin typeface="Arial" panose="020B0604020202020204" pitchFamily="34" charset="0"/>
              </a:rPr>
              <a:t>, in un ventaglio di possibilità conformi alla legge;</a:t>
            </a:r>
          </a:p>
          <a:p>
            <a:pPr algn="just">
              <a:spcBef>
                <a:spcPct val="0"/>
              </a:spcBef>
              <a:buFontTx/>
              <a:buChar char="-"/>
            </a:pPr>
            <a:r>
              <a:rPr lang="it-IT" altLang="it-IT" sz="1800">
                <a:latin typeface="Arial" panose="020B0604020202020204" pitchFamily="34" charset="0"/>
              </a:rPr>
              <a:t>Il Protocollo </a:t>
            </a:r>
            <a:r>
              <a:rPr lang="it-IT" altLang="it-IT" sz="1800" b="1">
                <a:solidFill>
                  <a:srgbClr val="FF0000"/>
                </a:solidFill>
                <a:latin typeface="Arial" panose="020B0604020202020204" pitchFamily="34" charset="0"/>
              </a:rPr>
              <a:t>non è un  Codice di rito integrativo</a:t>
            </a:r>
            <a:r>
              <a:rPr lang="it-IT" altLang="it-IT" sz="1800">
                <a:latin typeface="Arial" panose="020B0604020202020204" pitchFamily="34" charset="0"/>
              </a:rPr>
              <a:t>;</a:t>
            </a:r>
          </a:p>
          <a:p>
            <a:pPr algn="just">
              <a:spcBef>
                <a:spcPct val="0"/>
              </a:spcBef>
              <a:buFontTx/>
              <a:buChar char="-"/>
            </a:pPr>
            <a:r>
              <a:rPr lang="it-IT" altLang="it-IT" sz="1800">
                <a:latin typeface="Arial" panose="020B0604020202020204" pitchFamily="34" charset="0"/>
              </a:rPr>
              <a:t>il Protocollo </a:t>
            </a:r>
            <a:r>
              <a:rPr lang="it-IT" altLang="it-IT" sz="1800" b="1">
                <a:solidFill>
                  <a:srgbClr val="FF0000"/>
                </a:solidFill>
                <a:latin typeface="Arial" panose="020B0604020202020204" pitchFamily="34" charset="0"/>
              </a:rPr>
              <a:t>non è OBBLIGATORIO</a:t>
            </a:r>
            <a:r>
              <a:rPr lang="it-IT" altLang="it-IT" sz="1800">
                <a:latin typeface="Arial" panose="020B0604020202020204" pitchFamily="34" charset="0"/>
              </a:rPr>
              <a:t>;</a:t>
            </a:r>
          </a:p>
          <a:p>
            <a:pPr algn="just">
              <a:spcBef>
                <a:spcPct val="0"/>
              </a:spcBef>
              <a:buFontTx/>
              <a:buChar char="-"/>
            </a:pPr>
            <a:r>
              <a:rPr lang="it-IT" altLang="it-IT" sz="1800" b="1">
                <a:solidFill>
                  <a:srgbClr val="FF0000"/>
                </a:solidFill>
                <a:latin typeface="Arial" panose="020B0604020202020204" pitchFamily="34" charset="0"/>
              </a:rPr>
              <a:t>Non</a:t>
            </a:r>
            <a:r>
              <a:rPr lang="it-IT" altLang="it-IT" sz="1800">
                <a:latin typeface="Arial" panose="020B0604020202020204" pitchFamily="34" charset="0"/>
              </a:rPr>
              <a:t> </a:t>
            </a:r>
            <a:r>
              <a:rPr lang="it-IT" altLang="it-IT" sz="1800" b="1">
                <a:solidFill>
                  <a:srgbClr val="FF0000"/>
                </a:solidFill>
                <a:latin typeface="Arial" panose="020B0604020202020204" pitchFamily="34" charset="0"/>
              </a:rPr>
              <a:t>sono</a:t>
            </a:r>
            <a:r>
              <a:rPr lang="it-IT" altLang="it-IT" sz="1800">
                <a:latin typeface="Arial" panose="020B0604020202020204" pitchFamily="34" charset="0"/>
              </a:rPr>
              <a:t>, né potrebbero essere,</a:t>
            </a:r>
            <a:r>
              <a:rPr lang="it-IT" altLang="it-IT" sz="1800" b="1">
                <a:solidFill>
                  <a:srgbClr val="FF0000"/>
                </a:solidFill>
                <a:latin typeface="Arial" panose="020B0604020202020204" pitchFamily="34" charset="0"/>
              </a:rPr>
              <a:t> previste SANZIONI</a:t>
            </a:r>
            <a:r>
              <a:rPr lang="it-IT" altLang="it-IT" sz="1800" b="1">
                <a:latin typeface="Arial" panose="020B0604020202020204" pitchFamily="34" charset="0"/>
              </a:rPr>
              <a:t> </a:t>
            </a:r>
            <a:r>
              <a:rPr lang="it-IT" altLang="it-IT" sz="1800">
                <a:latin typeface="Arial" panose="020B0604020202020204" pitchFamily="34" charset="0"/>
              </a:rPr>
              <a:t>per chi non lo segue;</a:t>
            </a:r>
          </a:p>
          <a:p>
            <a:pPr algn="just">
              <a:spcBef>
                <a:spcPct val="0"/>
              </a:spcBef>
              <a:buFontTx/>
              <a:buChar char="-"/>
            </a:pPr>
            <a:r>
              <a:rPr lang="it-IT" altLang="it-IT" sz="1800" b="1">
                <a:solidFill>
                  <a:srgbClr val="FF0000"/>
                </a:solidFill>
                <a:latin typeface="Arial" panose="020B0604020202020204" pitchFamily="34" charset="0"/>
              </a:rPr>
              <a:t>Non</a:t>
            </a:r>
            <a:r>
              <a:rPr lang="it-IT" altLang="it-IT" sz="1800">
                <a:latin typeface="Arial" panose="020B0604020202020204" pitchFamily="34" charset="0"/>
              </a:rPr>
              <a:t> </a:t>
            </a:r>
            <a:r>
              <a:rPr lang="it-IT" altLang="it-IT" sz="1800" b="1">
                <a:solidFill>
                  <a:srgbClr val="FF0000"/>
                </a:solidFill>
                <a:latin typeface="Arial" panose="020B0604020202020204" pitchFamily="34" charset="0"/>
              </a:rPr>
              <a:t>sono previsti INCENTIVI</a:t>
            </a:r>
            <a:r>
              <a:rPr lang="it-IT" altLang="it-IT" sz="1800">
                <a:latin typeface="Arial" panose="020B0604020202020204" pitchFamily="34" charset="0"/>
              </a:rPr>
              <a:t>, se non  quelli del tutto indiretti che conseguono alla predisposizione di atti </a:t>
            </a:r>
            <a:r>
              <a:rPr lang="it-IT" altLang="it-IT" sz="1800" b="1">
                <a:solidFill>
                  <a:srgbClr val="00B050"/>
                </a:solidFill>
                <a:latin typeface="Arial" panose="020B0604020202020204" pitchFamily="34" charset="0"/>
              </a:rPr>
              <a:t>chiari</a:t>
            </a:r>
            <a:r>
              <a:rPr lang="it-IT" altLang="it-IT" sz="1800">
                <a:latin typeface="Arial" panose="020B0604020202020204" pitchFamily="34" charset="0"/>
              </a:rPr>
              <a:t>, </a:t>
            </a:r>
            <a:r>
              <a:rPr lang="it-IT" altLang="it-IT" sz="1800" b="1">
                <a:solidFill>
                  <a:srgbClr val="00B050"/>
                </a:solidFill>
                <a:latin typeface="Arial" panose="020B0604020202020204" pitchFamily="34" charset="0"/>
              </a:rPr>
              <a:t>lineari, organizzati</a:t>
            </a:r>
            <a:r>
              <a:rPr lang="it-IT" altLang="it-IT" sz="1800">
                <a:latin typeface="Arial" panose="020B0604020202020204" pitchFamily="34" charset="0"/>
              </a:rPr>
              <a:t>, </a:t>
            </a:r>
            <a:r>
              <a:rPr lang="it-IT" altLang="it-IT" sz="1800" b="1">
                <a:solidFill>
                  <a:srgbClr val="00B050"/>
                </a:solidFill>
                <a:latin typeface="Arial" panose="020B0604020202020204" pitchFamily="34" charset="0"/>
              </a:rPr>
              <a:t>sintetici</a:t>
            </a:r>
            <a:r>
              <a:rPr lang="it-IT" altLang="it-IT" sz="1800">
                <a:latin typeface="Arial" panose="020B0604020202020204" pitchFamily="34" charset="0"/>
              </a:rPr>
              <a: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rot="20850294">
            <a:off x="3391914" y="2059075"/>
            <a:ext cx="4112513" cy="45719"/>
          </a:xfrm>
        </p:spPr>
        <p:txBody>
          <a:bodyPr>
            <a:normAutofit fontScale="90000"/>
          </a:bodyPr>
          <a:lstStyle/>
          <a:p>
            <a:endParaRPr lang="it-IT" dirty="0"/>
          </a:p>
        </p:txBody>
      </p:sp>
      <p:sp>
        <p:nvSpPr>
          <p:cNvPr id="3" name="Rettangolo 2"/>
          <p:cNvSpPr/>
          <p:nvPr/>
        </p:nvSpPr>
        <p:spPr>
          <a:xfrm>
            <a:off x="1919536" y="1196753"/>
            <a:ext cx="8424936" cy="298543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it-IT" sz="2400" dirty="0"/>
              <a:t>e infine</a:t>
            </a:r>
          </a:p>
          <a:p>
            <a:pPr>
              <a:defRPr/>
            </a:pPr>
            <a:r>
              <a:rPr lang="it-IT" sz="3200" b="1" dirty="0">
                <a:solidFill>
                  <a:srgbClr val="FF0000"/>
                </a:solidFill>
              </a:rPr>
              <a:t>21)</a:t>
            </a:r>
          </a:p>
          <a:p>
            <a:pPr>
              <a:defRPr/>
            </a:pPr>
            <a:r>
              <a:rPr lang="it-IT" sz="4400" b="1" cap="small" dirty="0"/>
              <a:t>Ricordate che la buona scrittura rende facile il lavoro del lettore; </a:t>
            </a:r>
          </a:p>
          <a:p>
            <a:pPr>
              <a:defRPr/>
            </a:pPr>
            <a:r>
              <a:rPr lang="it-IT" sz="4400" b="1" cap="small" dirty="0"/>
              <a:t>quella cattiva lo rende difficile.</a:t>
            </a:r>
            <a:endParaRPr lang="it-IT" sz="4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07568" y="563439"/>
            <a:ext cx="7992888" cy="912105"/>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it-IT" dirty="0" smtClean="0"/>
              <a:t>Le 6 regole di George Orwell</a:t>
            </a:r>
            <a:endParaRPr lang="it-IT" dirty="0"/>
          </a:p>
        </p:txBody>
      </p:sp>
      <p:sp>
        <p:nvSpPr>
          <p:cNvPr id="3" name="Sottotitolo 2"/>
          <p:cNvSpPr>
            <a:spLocks noGrp="1"/>
          </p:cNvSpPr>
          <p:nvPr>
            <p:ph type="subTitle" idx="1"/>
          </p:nvPr>
        </p:nvSpPr>
        <p:spPr>
          <a:xfrm>
            <a:off x="2207568" y="1459902"/>
            <a:ext cx="7992888" cy="5385219"/>
          </a:xfrm>
        </p:spPr>
        <p:style>
          <a:lnRef idx="1">
            <a:schemeClr val="accent3"/>
          </a:lnRef>
          <a:fillRef idx="2">
            <a:schemeClr val="accent3"/>
          </a:fillRef>
          <a:effectRef idx="1">
            <a:schemeClr val="accent3"/>
          </a:effectRef>
          <a:fontRef idx="minor">
            <a:schemeClr val="dk1"/>
          </a:fontRef>
        </p:style>
        <p:txBody>
          <a:bodyPr>
            <a:normAutofit/>
          </a:bodyPr>
          <a:lstStyle/>
          <a:p>
            <a:r>
              <a:rPr lang="it-IT" sz="2600" b="1" dirty="0">
                <a:solidFill>
                  <a:srgbClr val="002060"/>
                </a:solidFill>
              </a:rPr>
              <a:t>1) </a:t>
            </a:r>
            <a:r>
              <a:rPr lang="it-IT" sz="2600" b="1" dirty="0">
                <a:solidFill>
                  <a:schemeClr val="tx1"/>
                </a:solidFill>
              </a:rPr>
              <a:t>Non usare mai metafore, similitudini o altre figure retoriche che sei abituato a vedere sulla stampa;</a:t>
            </a:r>
          </a:p>
          <a:p>
            <a:r>
              <a:rPr lang="it-IT" sz="2600" b="1" dirty="0">
                <a:solidFill>
                  <a:srgbClr val="002060"/>
                </a:solidFill>
              </a:rPr>
              <a:t>2) </a:t>
            </a:r>
            <a:r>
              <a:rPr lang="it-IT" sz="2600" b="1" dirty="0">
                <a:solidFill>
                  <a:schemeClr val="tx1"/>
                </a:solidFill>
              </a:rPr>
              <a:t>non usare mai una parola più lunga </a:t>
            </a:r>
          </a:p>
          <a:p>
            <a:r>
              <a:rPr lang="it-IT" sz="2600" b="1" dirty="0">
                <a:solidFill>
                  <a:schemeClr val="tx1"/>
                </a:solidFill>
              </a:rPr>
              <a:t>se ce n’è una più corta;</a:t>
            </a:r>
          </a:p>
          <a:p>
            <a:r>
              <a:rPr lang="it-IT" sz="2600" b="1" dirty="0">
                <a:solidFill>
                  <a:srgbClr val="002060"/>
                </a:solidFill>
              </a:rPr>
              <a:t>3) </a:t>
            </a:r>
            <a:r>
              <a:rPr lang="it-IT" sz="2600" b="1" dirty="0">
                <a:solidFill>
                  <a:schemeClr val="tx1"/>
                </a:solidFill>
              </a:rPr>
              <a:t>se puoi tagliare una parola tagliala sempre;</a:t>
            </a:r>
          </a:p>
          <a:p>
            <a:r>
              <a:rPr lang="it-IT" sz="2600" b="1" dirty="0">
                <a:solidFill>
                  <a:srgbClr val="002060"/>
                </a:solidFill>
              </a:rPr>
              <a:t>4) </a:t>
            </a:r>
            <a:r>
              <a:rPr lang="it-IT" sz="2600" b="1" dirty="0">
                <a:solidFill>
                  <a:schemeClr val="tx1"/>
                </a:solidFill>
              </a:rPr>
              <a:t>non usare mai la forma passiva </a:t>
            </a:r>
          </a:p>
          <a:p>
            <a:r>
              <a:rPr lang="it-IT" sz="2600" b="1" dirty="0">
                <a:solidFill>
                  <a:schemeClr val="tx1"/>
                </a:solidFill>
              </a:rPr>
              <a:t>quando puoi usare quella attiva;</a:t>
            </a:r>
          </a:p>
          <a:p>
            <a:r>
              <a:rPr lang="it-IT" sz="2600" b="1" dirty="0">
                <a:solidFill>
                  <a:srgbClr val="002060"/>
                </a:solidFill>
              </a:rPr>
              <a:t>5) </a:t>
            </a:r>
            <a:r>
              <a:rPr lang="it-IT" sz="2600" b="1" dirty="0">
                <a:solidFill>
                  <a:schemeClr val="tx1"/>
                </a:solidFill>
              </a:rPr>
              <a:t>non usare mai una parola straniera, un termine scientifico o un’espressione gergale quando c’è un equivalente nella lingua quotidiana;</a:t>
            </a:r>
          </a:p>
          <a:p>
            <a:endParaRPr lang="it-IT" b="1" dirty="0">
              <a:solidFill>
                <a:schemeClr val="tx1"/>
              </a:solidFill>
            </a:endParaRPr>
          </a:p>
        </p:txBody>
      </p:sp>
      <p:sp>
        <p:nvSpPr>
          <p:cNvPr id="4" name="CasellaDiTesto 3"/>
          <p:cNvSpPr txBox="1"/>
          <p:nvPr/>
        </p:nvSpPr>
        <p:spPr>
          <a:xfrm>
            <a:off x="2207568" y="5911584"/>
            <a:ext cx="7992888" cy="89255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it-IT" sz="2600" b="1" dirty="0">
                <a:solidFill>
                  <a:srgbClr val="002060"/>
                </a:solidFill>
                <a:effectLst>
                  <a:outerShdw blurRad="38100" dist="38100" dir="2700000" algn="tl">
                    <a:srgbClr val="000000">
                      <a:alpha val="43137"/>
                    </a:srgbClr>
                  </a:outerShdw>
                </a:effectLst>
              </a:rPr>
              <a:t>6 ) </a:t>
            </a:r>
            <a:r>
              <a:rPr lang="it-IT" sz="2600" b="1" dirty="0">
                <a:effectLst>
                  <a:outerShdw blurRad="38100" dist="38100" dir="2700000" algn="tl">
                    <a:srgbClr val="000000">
                      <a:alpha val="43137"/>
                    </a:srgbClr>
                  </a:outerShdw>
                </a:effectLst>
              </a:rPr>
              <a:t>rompi immediatamente queste regole prima di scrivere qualcosa di tremendo.</a:t>
            </a:r>
            <a:endParaRPr lang="it-IT" sz="2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548681"/>
            <a:ext cx="8229600" cy="5577483"/>
          </a:xfrm>
        </p:spPr>
        <p:style>
          <a:lnRef idx="1">
            <a:schemeClr val="accent5"/>
          </a:lnRef>
          <a:fillRef idx="2">
            <a:schemeClr val="accent5"/>
          </a:fillRef>
          <a:effectRef idx="1">
            <a:schemeClr val="accent5"/>
          </a:effectRef>
          <a:fontRef idx="minor">
            <a:schemeClr val="dk1"/>
          </a:fontRef>
        </p:style>
        <p:txBody>
          <a:bodyPr>
            <a:normAutofit/>
          </a:bodyPr>
          <a:lstStyle/>
          <a:p>
            <a:pPr lvl="1"/>
            <a:r>
              <a:rPr lang="it-IT" sz="3600" dirty="0"/>
              <a:t>le regole si possono contravvenire se il risultato retorico/persuasivo è soddisfacente: </a:t>
            </a:r>
            <a:r>
              <a:rPr lang="it-IT" sz="3600" dirty="0">
                <a:solidFill>
                  <a:srgbClr val="FF0000"/>
                </a:solidFill>
              </a:rPr>
              <a:t>così, non c’è da temere ad iniziare una frase con “e” o con “ma”</a:t>
            </a:r>
          </a:p>
          <a:p>
            <a:pPr lvl="1"/>
            <a:r>
              <a:rPr lang="it-IT" sz="3600" dirty="0"/>
              <a:t>l’inizio e la fine di una frase sono quelli che rimangono impressi nel lettore; così, se possibile, la </a:t>
            </a:r>
            <a:r>
              <a:rPr lang="it-IT" sz="3600" dirty="0">
                <a:solidFill>
                  <a:srgbClr val="FF0000"/>
                </a:solidFill>
              </a:rPr>
              <a:t>parola-chiave ha il suo posto alla fine</a:t>
            </a:r>
          </a:p>
          <a:p>
            <a:pPr>
              <a:buNone/>
            </a:pPr>
            <a:endParaRPr lang="it-IT" sz="4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consiglio: </a:t>
            </a:r>
            <a:r>
              <a:rPr lang="it-IT" b="1" dirty="0" smtClean="0"/>
              <a:t>leggete !</a:t>
            </a:r>
            <a:endParaRPr lang="it-IT" b="1" dirty="0"/>
          </a:p>
        </p:txBody>
      </p:sp>
      <p:sp>
        <p:nvSpPr>
          <p:cNvPr id="3" name="Segnaposto contenuto 2"/>
          <p:cNvSpPr>
            <a:spLocks noGrp="1"/>
          </p:cNvSpPr>
          <p:nvPr>
            <p:ph idx="1"/>
          </p:nvPr>
        </p:nvSpPr>
        <p:spPr>
          <a:xfrm>
            <a:off x="1991544" y="1340768"/>
            <a:ext cx="8229600" cy="5257800"/>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it-IT" dirty="0"/>
              <a:t>Per Thomas Jefferson la lettura di opere di finzione costituiva “</a:t>
            </a:r>
            <a:r>
              <a:rPr lang="it-IT" b="1" i="1" dirty="0"/>
              <a:t>un corso di istruzione morale individuale sull'appartenenza a una repubblica</a:t>
            </a:r>
            <a:r>
              <a:rPr lang="it-IT" dirty="0"/>
              <a:t>”</a:t>
            </a:r>
            <a:r>
              <a:rPr lang="it-IT" baseline="30000" dirty="0"/>
              <a:t> </a:t>
            </a:r>
            <a:r>
              <a:rPr lang="it-IT" dirty="0"/>
              <a:t>: egli stesso scriveva al futuro cognato – che gli aveva chiesto una lista di libri che costituisse la base della sua biblioteca – che “</a:t>
            </a:r>
            <a:r>
              <a:rPr lang="it-IT" b="1" i="1" dirty="0"/>
              <a:t>ogni emozione di questo genere è un esercizio delle nostre virtuose disposizioni, e le disposizioni della mente, come membra del corpo, acquistano forza dall’esercizio. Ma l'esercizio produce consuetudine, e nel caso di cui parliamo, essendo esercitati dei sentimenti morali, si produce l'abitudine a pensare ed agire virtuosamente</a:t>
            </a:r>
            <a:r>
              <a:rPr lang="it-IT" dirty="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91544" y="404664"/>
            <a:ext cx="8229600" cy="1143000"/>
          </a:xfrm>
        </p:spPr>
        <p:txBody>
          <a:bodyPr>
            <a:noAutofit/>
          </a:bodyPr>
          <a:lstStyle/>
          <a:p>
            <a:pPr algn="r"/>
            <a:r>
              <a:rPr lang="it-IT" sz="2800" dirty="0">
                <a:solidFill>
                  <a:srgbClr val="FF0000"/>
                </a:solidFill>
              </a:rPr>
              <a:t/>
            </a:r>
            <a:br>
              <a:rPr lang="it-IT" sz="2800" dirty="0">
                <a:solidFill>
                  <a:srgbClr val="FF0000"/>
                </a:solidFill>
              </a:rPr>
            </a:br>
            <a:endParaRPr lang="it-IT" sz="2800" dirty="0">
              <a:solidFill>
                <a:srgbClr val="FF0000"/>
              </a:solidFill>
            </a:endParaRPr>
          </a:p>
        </p:txBody>
      </p:sp>
      <p:sp>
        <p:nvSpPr>
          <p:cNvPr id="3" name="Segnaposto testo 2"/>
          <p:cNvSpPr>
            <a:spLocks noGrp="1"/>
          </p:cNvSpPr>
          <p:nvPr>
            <p:ph type="body" idx="1"/>
          </p:nvPr>
        </p:nvSpPr>
        <p:spPr>
          <a:xfrm>
            <a:off x="2547120" y="404664"/>
            <a:ext cx="7056784" cy="906938"/>
          </a:xfrm>
        </p:spPr>
        <p:style>
          <a:lnRef idx="1">
            <a:schemeClr val="dk1"/>
          </a:lnRef>
          <a:fillRef idx="2">
            <a:schemeClr val="dk1"/>
          </a:fillRef>
          <a:effectRef idx="1">
            <a:schemeClr val="dk1"/>
          </a:effectRef>
          <a:fontRef idx="minor">
            <a:schemeClr val="dk1"/>
          </a:fontRef>
        </p:style>
        <p:txBody>
          <a:bodyPr>
            <a:normAutofit/>
          </a:bodyPr>
          <a:lstStyle/>
          <a:p>
            <a:pPr algn="ctr"/>
            <a:r>
              <a:rPr lang="it-IT" sz="3200" dirty="0">
                <a:solidFill>
                  <a:srgbClr val="FFFF00"/>
                </a:solidFill>
              </a:rPr>
              <a:t>Le neuroscienze ce ne danno conferma:</a:t>
            </a:r>
          </a:p>
        </p:txBody>
      </p:sp>
      <p:sp>
        <p:nvSpPr>
          <p:cNvPr id="6" name="Segnaposto contenuto 5"/>
          <p:cNvSpPr>
            <a:spLocks noGrp="1"/>
          </p:cNvSpPr>
          <p:nvPr>
            <p:ph sz="half" idx="2"/>
          </p:nvPr>
        </p:nvSpPr>
        <p:spPr>
          <a:xfrm>
            <a:off x="1929880" y="1547665"/>
            <a:ext cx="8291264" cy="5013175"/>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fontAlgn="base">
              <a:buNone/>
            </a:pPr>
            <a:r>
              <a:rPr lang="en-US" sz="3200" b="1" dirty="0">
                <a:solidFill>
                  <a:srgbClr val="0070C0"/>
                </a:solidFill>
                <a:effectLst>
                  <a:outerShdw blurRad="38100" dist="38100" dir="2700000" algn="tl">
                    <a:srgbClr val="000000">
                      <a:alpha val="43137"/>
                    </a:srgbClr>
                  </a:outerShdw>
                </a:effectLst>
              </a:rPr>
              <a:t>Reading Literary Fiction Improves Theory of Mind </a:t>
            </a:r>
          </a:p>
          <a:p>
            <a:pPr fontAlgn="base">
              <a:buNone/>
            </a:pPr>
            <a:r>
              <a:rPr lang="en-US" b="1" dirty="0">
                <a:solidFill>
                  <a:srgbClr val="0070C0"/>
                </a:solidFill>
              </a:rPr>
              <a:t> </a:t>
            </a:r>
            <a:r>
              <a:rPr lang="en-US" b="1" dirty="0" err="1">
                <a:solidFill>
                  <a:srgbClr val="0070C0"/>
                </a:solidFill>
              </a:rPr>
              <a:t>D.C.Kidd-E.Castano</a:t>
            </a:r>
            <a:r>
              <a:rPr lang="en-US" b="1" dirty="0">
                <a:solidFill>
                  <a:srgbClr val="0070C0"/>
                </a:solidFill>
              </a:rPr>
              <a:t>          (</a:t>
            </a:r>
            <a:r>
              <a:rPr lang="en-US" b="1" i="1" dirty="0">
                <a:solidFill>
                  <a:srgbClr val="0070C0"/>
                </a:solidFill>
              </a:rPr>
              <a:t>Science </a:t>
            </a:r>
            <a:r>
              <a:rPr lang="en-US" b="1" dirty="0" err="1">
                <a:solidFill>
                  <a:srgbClr val="0070C0"/>
                </a:solidFill>
              </a:rPr>
              <a:t>Ottobre</a:t>
            </a:r>
            <a:r>
              <a:rPr lang="en-US" b="1" dirty="0">
                <a:solidFill>
                  <a:srgbClr val="0070C0"/>
                </a:solidFill>
              </a:rPr>
              <a:t> 2013)                                                                     </a:t>
            </a:r>
            <a:r>
              <a:rPr lang="en-US" b="1" i="1" dirty="0">
                <a:solidFill>
                  <a:srgbClr val="FF0000"/>
                </a:solidFill>
              </a:rPr>
              <a:t>Abstract:</a:t>
            </a:r>
          </a:p>
          <a:p>
            <a:pPr fontAlgn="base"/>
            <a:r>
              <a:rPr lang="it-IT" sz="3400" b="1" i="1" dirty="0"/>
              <a:t>Comprendere gli stati mentali degli altri è una capacità fondamentale che permette le relazioni sociali complesse che caratterizzano le società umane. Eppure vi sono solo modeste indagini su ciò che favorisce questa abilità, che è conosciuta negli adulti come Teoria della Mente (</a:t>
            </a:r>
            <a:r>
              <a:rPr lang="it-IT" sz="3400" b="1" i="1" dirty="0" err="1"/>
              <a:t>ToM</a:t>
            </a:r>
            <a:r>
              <a:rPr lang="it-IT" sz="3400" b="1" i="1" dirty="0"/>
              <a:t>) </a:t>
            </a:r>
          </a:p>
          <a:p>
            <a:pPr fontAlgn="base"/>
            <a:r>
              <a:rPr lang="it-IT" sz="3400" b="1" i="1" dirty="0"/>
              <a:t>Vi presentiamo cinque esperimenti che dimostrano che la lettura di  narrativa ha portato a migliori prestazioni nei test di </a:t>
            </a:r>
            <a:r>
              <a:rPr lang="it-IT" sz="3400" b="1" i="1" dirty="0" err="1"/>
              <a:t>ToM</a:t>
            </a:r>
            <a:r>
              <a:rPr lang="it-IT" sz="3400" b="1" i="1" dirty="0"/>
              <a:t> affettiva e cognitiva, rispetto alla lettura di saggistica, narrativa popolare,o niente del tutto .</a:t>
            </a:r>
          </a:p>
          <a:p>
            <a:pPr fontAlgn="base"/>
            <a:r>
              <a:rPr lang="it-IT" sz="3400" b="1" i="1" dirty="0"/>
              <a:t> In particolare, questi risultati mostrano che la lettura di narrativa  migliora temporaneamente la </a:t>
            </a:r>
            <a:r>
              <a:rPr lang="it-IT" sz="3400" b="1" i="1" dirty="0" err="1"/>
              <a:t>ToM</a:t>
            </a:r>
            <a:r>
              <a:rPr lang="it-IT" sz="3400" b="1" i="1" dirty="0"/>
              <a:t>. Più in generale, suggeriscono che  essa può essere influenzata dal coinvolgimento con opere d'arte.</a:t>
            </a:r>
            <a:endParaRPr lang="en-US" sz="3400" b="1"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9536" y="1916832"/>
            <a:ext cx="8229600" cy="4176464"/>
          </a:xfrm>
        </p:spPr>
        <p:style>
          <a:lnRef idx="1">
            <a:schemeClr val="accent5"/>
          </a:lnRef>
          <a:fillRef idx="2">
            <a:schemeClr val="accent5"/>
          </a:fillRef>
          <a:effectRef idx="1">
            <a:schemeClr val="accent5"/>
          </a:effectRef>
          <a:fontRef idx="minor">
            <a:schemeClr val="dk1"/>
          </a:fontRef>
        </p:style>
        <p:txBody>
          <a:bodyPr>
            <a:normAutofit/>
          </a:bodyPr>
          <a:lstStyle/>
          <a:p>
            <a:pPr algn="l"/>
            <a:r>
              <a:rPr lang="it-IT" sz="3600" b="1" i="1" dirty="0">
                <a:effectLst>
                  <a:outerShdw blurRad="38100" dist="38100" dir="2700000" algn="tl">
                    <a:srgbClr val="000000">
                      <a:alpha val="43137"/>
                    </a:srgbClr>
                  </a:outerShdw>
                </a:effectLst>
              </a:rPr>
              <a:t>Se non hai tempo per leggere, non avrai il tempo (o gli strumenti) per scrivere. </a:t>
            </a:r>
            <a:br>
              <a:rPr lang="it-IT" sz="3600" b="1" i="1" dirty="0">
                <a:effectLst>
                  <a:outerShdw blurRad="38100" dist="38100" dir="2700000" algn="tl">
                    <a:srgbClr val="000000">
                      <a:alpha val="43137"/>
                    </a:srgbClr>
                  </a:outerShdw>
                </a:effectLst>
              </a:rPr>
            </a:br>
            <a:r>
              <a:rPr lang="it-IT" sz="3600" b="1" i="1" dirty="0">
                <a:effectLst>
                  <a:outerShdw blurRad="38100" dist="38100" dir="2700000" algn="tl">
                    <a:srgbClr val="000000">
                      <a:alpha val="43137"/>
                    </a:srgbClr>
                  </a:outerShdw>
                </a:effectLst>
              </a:rPr>
              <a:t>E’ così semplice.</a:t>
            </a:r>
            <a:endParaRPr lang="it-IT" sz="2800" i="1" dirty="0">
              <a:effectLst>
                <a:outerShdw blurRad="38100" dist="38100" dir="2700000" algn="tl">
                  <a:srgbClr val="000000">
                    <a:alpha val="43137"/>
                  </a:srgbClr>
                </a:outerShdw>
              </a:effectLst>
            </a:endParaRPr>
          </a:p>
        </p:txBody>
      </p:sp>
      <p:sp>
        <p:nvSpPr>
          <p:cNvPr id="5" name="CasellaDiTesto 4"/>
          <p:cNvSpPr txBox="1"/>
          <p:nvPr/>
        </p:nvSpPr>
        <p:spPr>
          <a:xfrm>
            <a:off x="1919536" y="1268761"/>
            <a:ext cx="583264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sz="3600" dirty="0"/>
              <a:t>Ed anche </a:t>
            </a:r>
            <a:r>
              <a:rPr lang="it-IT" sz="3600" b="1" dirty="0"/>
              <a:t>Stephen King</a:t>
            </a:r>
            <a:r>
              <a:rPr lang="it-IT" sz="3600" dirty="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63552" y="1340768"/>
            <a:ext cx="8229600" cy="1143000"/>
          </a:xfrm>
        </p:spPr>
        <p:style>
          <a:lnRef idx="1">
            <a:schemeClr val="accent3"/>
          </a:lnRef>
          <a:fillRef idx="2">
            <a:schemeClr val="accent3"/>
          </a:fillRef>
          <a:effectRef idx="1">
            <a:schemeClr val="accent3"/>
          </a:effectRef>
          <a:fontRef idx="minor">
            <a:schemeClr val="dk1"/>
          </a:fontRef>
        </p:style>
        <p:txBody>
          <a:bodyPr rtlCol="0">
            <a:normAutofit fontScale="90000"/>
          </a:bodyPr>
          <a:lstStyle/>
          <a:p>
            <a:pPr>
              <a:defRPr/>
            </a:pPr>
            <a:r>
              <a:rPr lang="it-IT" dirty="0" smtClean="0"/>
              <a:t>Le </a:t>
            </a:r>
            <a:r>
              <a:rPr lang="it-IT" i="1" dirty="0" smtClean="0">
                <a:effectLst>
                  <a:outerShdw blurRad="38100" dist="38100" dir="2700000" algn="tl">
                    <a:srgbClr val="000000">
                      <a:alpha val="43137"/>
                    </a:srgbClr>
                  </a:outerShdw>
                </a:effectLst>
              </a:rPr>
              <a:t>regole dello scrivere</a:t>
            </a:r>
            <a:r>
              <a:rPr lang="it-IT" dirty="0" smtClean="0">
                <a:effectLst>
                  <a:outerShdw blurRad="38100" dist="38100" dir="2700000" algn="tl">
                    <a:srgbClr val="000000">
                      <a:alpha val="43137"/>
                    </a:srgbClr>
                  </a:outerShdw>
                </a:effectLst>
              </a:rPr>
              <a:t> </a:t>
            </a:r>
            <a:br>
              <a:rPr lang="it-IT" dirty="0" smtClean="0">
                <a:effectLst>
                  <a:outerShdw blurRad="38100" dist="38100" dir="2700000" algn="tl">
                    <a:srgbClr val="000000">
                      <a:alpha val="43137"/>
                    </a:srgbClr>
                  </a:outerShdw>
                </a:effectLst>
              </a:rPr>
            </a:br>
            <a:r>
              <a:rPr lang="it-IT" dirty="0" smtClean="0"/>
              <a:t>della Scuola di </a:t>
            </a:r>
            <a:r>
              <a:rPr lang="it-IT" dirty="0" err="1" smtClean="0"/>
              <a:t>Barbiana</a:t>
            </a:r>
            <a:r>
              <a:rPr lang="it-IT" dirty="0" smtClean="0"/>
              <a:t> di Don </a:t>
            </a:r>
            <a:r>
              <a:rPr lang="it-IT" dirty="0" err="1" smtClean="0"/>
              <a:t>Milani</a:t>
            </a:r>
            <a:endParaRPr lang="it-IT" dirty="0"/>
          </a:p>
        </p:txBody>
      </p:sp>
      <p:sp>
        <p:nvSpPr>
          <p:cNvPr id="3" name="Segnaposto contenuto 2"/>
          <p:cNvSpPr>
            <a:spLocks noGrp="1"/>
          </p:cNvSpPr>
          <p:nvPr>
            <p:ph idx="1"/>
          </p:nvPr>
        </p:nvSpPr>
        <p:spPr>
          <a:xfrm>
            <a:off x="2063552" y="2492896"/>
            <a:ext cx="8229600" cy="4149080"/>
          </a:xfrm>
        </p:spPr>
        <p:style>
          <a:lnRef idx="1">
            <a:schemeClr val="accent5"/>
          </a:lnRef>
          <a:fillRef idx="2">
            <a:schemeClr val="accent5"/>
          </a:fillRef>
          <a:effectRef idx="1">
            <a:schemeClr val="accent5"/>
          </a:effectRef>
          <a:fontRef idx="minor">
            <a:schemeClr val="dk1"/>
          </a:fontRef>
        </p:style>
        <p:txBody>
          <a:bodyPr rtlCol="0">
            <a:normAutofit/>
          </a:bodyPr>
          <a:lstStyle/>
          <a:p>
            <a:pPr algn="just">
              <a:buNone/>
              <a:defRPr/>
            </a:pPr>
            <a:endParaRPr lang="it-IT" dirty="0" smtClean="0"/>
          </a:p>
          <a:p>
            <a:pPr algn="just">
              <a:buNone/>
              <a:defRPr/>
            </a:pPr>
            <a:r>
              <a:rPr lang="it-IT" dirty="0" smtClean="0"/>
              <a:t>“</a:t>
            </a:r>
            <a:r>
              <a:rPr lang="it-IT" i="1" dirty="0"/>
              <a:t>A </a:t>
            </a:r>
            <a:r>
              <a:rPr lang="it-IT" i="1" dirty="0" err="1"/>
              <a:t>Barbiana</a:t>
            </a:r>
            <a:r>
              <a:rPr lang="it-IT" i="1" dirty="0"/>
              <a:t> avevo imparato che le regole dello scrivere sono: Aver qualcosa di importante da dire e che sia utile a tutti o a molti. Sapere a chi si scrive. Raccogliere tutto quello che serve. Trovare una logica su cui ordinarlo. Eliminare ogni parola che non serve. Eliminare ogni parola che non usiamo parlando. Non porsi limiti di tempo.</a:t>
            </a:r>
            <a:r>
              <a:rPr lang="it-IT" dirty="0"/>
              <a:t>”</a:t>
            </a:r>
            <a:r>
              <a:rPr lang="it-IT" baseline="30000" dirty="0"/>
              <a:t> </a:t>
            </a:r>
            <a:endParaRPr lang="it-IT" dirty="0"/>
          </a:p>
        </p:txBody>
      </p:sp>
      <p:sp>
        <p:nvSpPr>
          <p:cNvPr id="4" name="CasellaDiTesto 3"/>
          <p:cNvSpPr txBox="1"/>
          <p:nvPr/>
        </p:nvSpPr>
        <p:spPr>
          <a:xfrm>
            <a:off x="1524000" y="548681"/>
            <a:ext cx="9144000" cy="646331"/>
          </a:xfrm>
          <a:prstGeom prst="rect">
            <a:avLst/>
          </a:prstGeom>
          <a:noFill/>
        </p:spPr>
        <p:txBody>
          <a:bodyPr wrap="square" rtlCol="0">
            <a:spAutoFit/>
          </a:bodyPr>
          <a:lstStyle/>
          <a:p>
            <a:pPr algn="ctr"/>
            <a:r>
              <a:rPr lang="it-IT" sz="3600" dirty="0">
                <a:effectLst>
                  <a:outerShdw blurRad="38100" dist="38100" dir="2700000" algn="tl">
                    <a:srgbClr val="000000">
                      <a:alpha val="43137"/>
                    </a:srgbClr>
                  </a:outerShdw>
                </a:effectLst>
              </a:rPr>
              <a:t>La convergenza di tecnica e deontologia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asellaDiTesto 4"/>
          <p:cNvSpPr txBox="1">
            <a:spLocks noChangeArrowheads="1"/>
          </p:cNvSpPr>
          <p:nvPr/>
        </p:nvSpPr>
        <p:spPr bwMode="auto">
          <a:xfrm>
            <a:off x="2279651" y="1116013"/>
            <a:ext cx="7654925" cy="4248150"/>
          </a:xfrm>
          <a:prstGeom prst="rect">
            <a:avLst/>
          </a:prstGeom>
          <a:noFill/>
          <a:ln w="9525">
            <a:noFill/>
            <a:miter lim="800000"/>
            <a:headEnd/>
            <a:tailEnd/>
          </a:ln>
        </p:spPr>
        <p:txBody>
          <a:bodyPr>
            <a:spAutoFit/>
          </a:bodyPr>
          <a:lstStyle/>
          <a:p>
            <a:pPr algn="just" eaLnBrk="1" hangingPunct="1">
              <a:lnSpc>
                <a:spcPct val="150000"/>
              </a:lnSpc>
              <a:defRPr/>
            </a:pPr>
            <a:r>
              <a:rPr lang="it-IT" sz="4800" b="1" dirty="0">
                <a:solidFill>
                  <a:schemeClr val="accent4">
                    <a:lumMod val="50000"/>
                  </a:schemeClr>
                </a:solidFill>
                <a:latin typeface="Edwardian Script ITC" pitchFamily="66" charset="0"/>
                <a:ea typeface="ＭＳ Ｐゴシック" charset="-128"/>
              </a:rPr>
              <a:t>“Mi scuso per la lunghezza della mia lettera, ma non ho avuto il tempo di scriverne una più breve”</a:t>
            </a:r>
          </a:p>
          <a:p>
            <a:pPr eaLnBrk="1" hangingPunct="1">
              <a:defRPr/>
            </a:pPr>
            <a:endParaRPr lang="it-IT" dirty="0">
              <a:latin typeface="Arial" charset="0"/>
              <a:ea typeface="ＭＳ Ｐゴシック" charset="-128"/>
            </a:endParaRPr>
          </a:p>
          <a:p>
            <a:pPr eaLnBrk="1" hangingPunct="1">
              <a:defRPr/>
            </a:pPr>
            <a:endParaRPr lang="it-IT" dirty="0">
              <a:latin typeface="Arial" charset="0"/>
              <a:ea typeface="ＭＳ Ｐゴシック" charset="-128"/>
            </a:endParaRPr>
          </a:p>
          <a:p>
            <a:pPr eaLnBrk="1" hangingPunct="1">
              <a:defRPr/>
            </a:pPr>
            <a:r>
              <a:rPr lang="it-IT" i="1" dirty="0" err="1">
                <a:latin typeface="Arial" charset="0"/>
                <a:ea typeface="ＭＳ Ｐゴシック" charset="-128"/>
              </a:rPr>
              <a:t>Blaise</a:t>
            </a:r>
            <a:r>
              <a:rPr lang="it-IT" i="1" dirty="0">
                <a:latin typeface="Arial" charset="0"/>
                <a:ea typeface="ＭＳ Ｐゴシック" charset="-128"/>
              </a:rPr>
              <a:t> Pascal – </a:t>
            </a:r>
            <a:r>
              <a:rPr lang="it-IT" i="1" dirty="0" err="1">
                <a:latin typeface="Arial" charset="0"/>
                <a:ea typeface="ＭＳ Ｐゴシック" charset="-128"/>
              </a:rPr>
              <a:t>Lettres</a:t>
            </a:r>
            <a:r>
              <a:rPr lang="it-IT" i="1" dirty="0">
                <a:latin typeface="Arial" charset="0"/>
                <a:ea typeface="ＭＳ Ｐゴシック" charset="-128"/>
              </a:rPr>
              <a:t> </a:t>
            </a:r>
            <a:r>
              <a:rPr lang="it-IT" i="1" dirty="0" err="1">
                <a:latin typeface="Arial" charset="0"/>
                <a:ea typeface="ＭＳ Ｐゴシック" charset="-128"/>
              </a:rPr>
              <a:t>Provinciales</a:t>
            </a:r>
            <a:endParaRPr lang="it-IT" i="1" dirty="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7"/>
          <p:cNvSpPr txBox="1">
            <a:spLocks noChangeArrowheads="1"/>
          </p:cNvSpPr>
          <p:nvPr/>
        </p:nvSpPr>
        <p:spPr bwMode="auto">
          <a:xfrm>
            <a:off x="2305050" y="666751"/>
            <a:ext cx="782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Atti introduttivi</a:t>
            </a:r>
          </a:p>
        </p:txBody>
      </p:sp>
      <p:sp>
        <p:nvSpPr>
          <p:cNvPr id="8195" name="CasellaDiTesto 3"/>
          <p:cNvSpPr txBox="1">
            <a:spLocks noChangeArrowheads="1"/>
          </p:cNvSpPr>
          <p:nvPr/>
        </p:nvSpPr>
        <p:spPr bwMode="auto">
          <a:xfrm>
            <a:off x="2024063" y="1452563"/>
            <a:ext cx="82724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it-IT" altLang="it-IT" sz="1600" b="1" u="sng">
                <a:solidFill>
                  <a:srgbClr val="FF0000"/>
                </a:solidFill>
                <a:latin typeface="Arial" panose="020B0604020202020204" pitchFamily="34" charset="0"/>
              </a:rPr>
              <a:t>DOCUMENTI</a:t>
            </a:r>
            <a:r>
              <a:rPr lang="it-IT" altLang="it-IT" sz="1600">
                <a:latin typeface="Arial" panose="020B0604020202020204" pitchFamily="34" charset="0"/>
              </a:rPr>
              <a:t> – Le </a:t>
            </a:r>
            <a:r>
              <a:rPr lang="it-IT" altLang="it-IT" sz="1600">
                <a:solidFill>
                  <a:srgbClr val="FF0000"/>
                </a:solidFill>
                <a:latin typeface="Arial" panose="020B0604020202020204" pitchFamily="34" charset="0"/>
              </a:rPr>
              <a:t>produzioni documentali sono progressivamente </a:t>
            </a:r>
            <a:r>
              <a:rPr lang="it-IT" altLang="it-IT" sz="1600" u="sng">
                <a:solidFill>
                  <a:srgbClr val="FF0000"/>
                </a:solidFill>
                <a:latin typeface="Arial" panose="020B0604020202020204" pitchFamily="34" charset="0"/>
              </a:rPr>
              <a:t>numerate</a:t>
            </a:r>
            <a:r>
              <a:rPr lang="it-IT" altLang="it-IT" sz="1600">
                <a:solidFill>
                  <a:srgbClr val="FF0000"/>
                </a:solidFill>
                <a:latin typeface="Arial" panose="020B0604020202020204" pitchFamily="34" charset="0"/>
              </a:rPr>
              <a:t>, opportunamente </a:t>
            </a:r>
            <a:r>
              <a:rPr lang="it-IT" altLang="it-IT" sz="1600" u="sng">
                <a:solidFill>
                  <a:srgbClr val="FF0000"/>
                </a:solidFill>
                <a:latin typeface="Arial" panose="020B0604020202020204" pitchFamily="34" charset="0"/>
              </a:rPr>
              <a:t>separate</a:t>
            </a:r>
            <a:r>
              <a:rPr lang="it-IT" altLang="it-IT" sz="1600">
                <a:solidFill>
                  <a:srgbClr val="FF0000"/>
                </a:solidFill>
                <a:latin typeface="Arial" panose="020B0604020202020204" pitchFamily="34" charset="0"/>
              </a:rPr>
              <a:t> ed </a:t>
            </a:r>
            <a:r>
              <a:rPr lang="it-IT" altLang="it-IT" sz="1600" u="sng">
                <a:solidFill>
                  <a:srgbClr val="FF0000"/>
                </a:solidFill>
                <a:latin typeface="Arial" panose="020B0604020202020204" pitchFamily="34" charset="0"/>
              </a:rPr>
              <a:t>evidenziate</a:t>
            </a:r>
            <a:r>
              <a:rPr lang="it-IT" altLang="it-IT" sz="1600">
                <a:solidFill>
                  <a:srgbClr val="FF0000"/>
                </a:solidFill>
                <a:latin typeface="Arial" panose="020B0604020202020204" pitchFamily="34" charset="0"/>
              </a:rPr>
              <a:t>.</a:t>
            </a:r>
            <a:r>
              <a:rPr lang="it-IT" altLang="it-IT" sz="1600">
                <a:latin typeface="Arial" panose="020B0604020202020204" pitchFamily="34" charset="0"/>
              </a:rPr>
              <a:t> Le deduzioni in fatto sono formulate con riferimento ai documenti singolarmente individuati per numero, ove sia disponibile la prova documentale.</a:t>
            </a:r>
          </a:p>
          <a:p>
            <a:pPr algn="just">
              <a:spcBef>
                <a:spcPct val="0"/>
              </a:spcBef>
              <a:buFontTx/>
              <a:buNone/>
            </a:pPr>
            <a:r>
              <a:rPr lang="it-IT" altLang="it-IT" sz="1600" b="1" u="sng">
                <a:solidFill>
                  <a:srgbClr val="FF0000"/>
                </a:solidFill>
                <a:latin typeface="Arial" panose="020B0604020202020204" pitchFamily="34" charset="0"/>
              </a:rPr>
              <a:t>GIURISPRUDENZA CITATA</a:t>
            </a:r>
            <a:r>
              <a:rPr lang="it-IT" altLang="it-IT" sz="1600" b="1">
                <a:solidFill>
                  <a:srgbClr val="FF0000"/>
                </a:solidFill>
                <a:latin typeface="Arial" panose="020B0604020202020204" pitchFamily="34" charset="0"/>
              </a:rPr>
              <a:t> </a:t>
            </a:r>
            <a:r>
              <a:rPr lang="it-IT" altLang="it-IT" sz="1600">
                <a:latin typeface="Arial" panose="020B0604020202020204" pitchFamily="34" charset="0"/>
              </a:rPr>
              <a:t>– Le citazioni di giurisprudenza si eseguono, in linea di massima</a:t>
            </a:r>
            <a:r>
              <a:rPr lang="it-IT" altLang="it-IT" sz="1600">
                <a:solidFill>
                  <a:srgbClr val="FF0000"/>
                </a:solidFill>
                <a:latin typeface="Arial" panose="020B0604020202020204" pitchFamily="34" charset="0"/>
              </a:rPr>
              <a:t>, in nota a piè pagina</a:t>
            </a:r>
            <a:r>
              <a:rPr lang="it-IT" altLang="it-IT" sz="1600">
                <a:latin typeface="Arial" panose="020B0604020202020204" pitchFamily="34" charset="0"/>
              </a:rPr>
              <a:t>, indicandone gli estremi. Per le </a:t>
            </a:r>
            <a:r>
              <a:rPr lang="it-IT" altLang="it-IT" sz="1600">
                <a:solidFill>
                  <a:srgbClr val="FF0000"/>
                </a:solidFill>
                <a:latin typeface="Arial" panose="020B0604020202020204" pitchFamily="34" charset="0"/>
              </a:rPr>
              <a:t>sentenze di merito </a:t>
            </a:r>
            <a:r>
              <a:rPr lang="it-IT" altLang="it-IT" sz="1600">
                <a:latin typeface="Arial" panose="020B0604020202020204" pitchFamily="34" charset="0"/>
              </a:rPr>
              <a:t>si cita anche la </a:t>
            </a:r>
            <a:r>
              <a:rPr lang="it-IT" altLang="it-IT" sz="1600">
                <a:solidFill>
                  <a:srgbClr val="FF0000"/>
                </a:solidFill>
                <a:latin typeface="Arial" panose="020B0604020202020204" pitchFamily="34" charset="0"/>
              </a:rPr>
              <a:t>fonte</a:t>
            </a:r>
            <a:r>
              <a:rPr lang="it-IT" altLang="it-IT" sz="1600">
                <a:latin typeface="Arial" panose="020B0604020202020204" pitchFamily="34" charset="0"/>
              </a:rPr>
              <a:t>, mettendo a disposizione del giudice e della controparte quelle inedite o di difficile reperimento. Solo le sentenze ritenute più importanti per la loro particolare rilevanza per la soluzione del caso di specie, potranno essere riprodotte per esteso, in tutto o in parte, nel testo. </a:t>
            </a:r>
          </a:p>
          <a:p>
            <a:pPr algn="just">
              <a:spcBef>
                <a:spcPct val="0"/>
              </a:spcBef>
              <a:buFontTx/>
              <a:buNone/>
            </a:pPr>
            <a:r>
              <a:rPr lang="it-IT" altLang="it-IT" sz="1600" b="1" u="sng">
                <a:solidFill>
                  <a:srgbClr val="FF0000"/>
                </a:solidFill>
                <a:latin typeface="Arial" panose="020B0604020202020204" pitchFamily="34" charset="0"/>
              </a:rPr>
              <a:t>ABSTRACT</a:t>
            </a:r>
            <a:r>
              <a:rPr lang="it-IT" altLang="it-IT" sz="1600">
                <a:latin typeface="Arial" panose="020B0604020202020204" pitchFamily="34" charset="0"/>
              </a:rPr>
              <a:t> –  Le parti possono anticipare il contenuto dell’atto in un breve </a:t>
            </a:r>
            <a:r>
              <a:rPr lang="it-IT" altLang="it-IT" sz="1600" i="1">
                <a:latin typeface="Arial" panose="020B0604020202020204" pitchFamily="34" charset="0"/>
              </a:rPr>
              <a:t>abstract</a:t>
            </a:r>
            <a:r>
              <a:rPr lang="it-IT" altLang="it-IT" sz="1600">
                <a:latin typeface="Arial" panose="020B0604020202020204" pitchFamily="34" charset="0"/>
              </a:rPr>
              <a:t> della controversia.</a:t>
            </a:r>
          </a:p>
          <a:p>
            <a:pPr algn="just">
              <a:spcBef>
                <a:spcPct val="0"/>
              </a:spcBef>
              <a:buFontTx/>
              <a:buNone/>
            </a:pPr>
            <a:r>
              <a:rPr lang="it-IT" altLang="it-IT" sz="1600" b="1" u="sng">
                <a:solidFill>
                  <a:srgbClr val="FF0000"/>
                </a:solidFill>
                <a:latin typeface="Arial" panose="020B0604020202020204" pitchFamily="34" charset="0"/>
              </a:rPr>
              <a:t>CONCLUSIONI</a:t>
            </a:r>
            <a:r>
              <a:rPr lang="it-IT" altLang="it-IT" sz="1600" b="1">
                <a:solidFill>
                  <a:srgbClr val="FF0000"/>
                </a:solidFill>
                <a:latin typeface="Arial" panose="020B0604020202020204" pitchFamily="34" charset="0"/>
              </a:rPr>
              <a:t> </a:t>
            </a:r>
            <a:r>
              <a:rPr lang="it-IT" altLang="it-IT" sz="1600">
                <a:latin typeface="Arial" panose="020B0604020202020204" pitchFamily="34" charset="0"/>
              </a:rPr>
              <a:t>– Le conclusioni sono redatte nel </a:t>
            </a:r>
            <a:r>
              <a:rPr lang="it-IT" altLang="it-IT" sz="1600">
                <a:solidFill>
                  <a:srgbClr val="FF0000"/>
                </a:solidFill>
                <a:latin typeface="Arial" panose="020B0604020202020204" pitchFamily="34" charset="0"/>
              </a:rPr>
              <a:t>modo più sintetico possibile</a:t>
            </a:r>
            <a:r>
              <a:rPr lang="it-IT" altLang="it-IT" sz="1600">
                <a:latin typeface="Arial" panose="020B0604020202020204" pitchFamily="34" charset="0"/>
              </a:rPr>
              <a:t>, con la sola domanda dei </a:t>
            </a:r>
            <a:r>
              <a:rPr lang="it-IT" altLang="it-IT" sz="1600">
                <a:solidFill>
                  <a:srgbClr val="FF0000"/>
                </a:solidFill>
                <a:latin typeface="Arial" panose="020B0604020202020204" pitchFamily="34" charset="0"/>
              </a:rPr>
              <a:t>provvedimenti richiesti</a:t>
            </a:r>
            <a:r>
              <a:rPr lang="it-IT" altLang="it-IT" sz="1600">
                <a:latin typeface="Arial" panose="020B0604020202020204" pitchFamily="34" charset="0"/>
              </a:rPr>
              <a:t>, con le </a:t>
            </a:r>
            <a:r>
              <a:rPr lang="it-IT" altLang="it-IT" sz="1600">
                <a:solidFill>
                  <a:srgbClr val="FF0000"/>
                </a:solidFill>
                <a:latin typeface="Arial" panose="020B0604020202020204" pitchFamily="34" charset="0"/>
              </a:rPr>
              <a:t>eventuali graduazioni</a:t>
            </a:r>
            <a:r>
              <a:rPr lang="it-IT" altLang="it-IT" sz="1600">
                <a:latin typeface="Arial" panose="020B0604020202020204" pitchFamily="34" charset="0"/>
              </a:rPr>
              <a:t>, </a:t>
            </a:r>
            <a:r>
              <a:rPr lang="it-IT" altLang="it-IT" sz="1600">
                <a:solidFill>
                  <a:srgbClr val="FF0000"/>
                </a:solidFill>
                <a:latin typeface="Arial" panose="020B0604020202020204" pitchFamily="34" charset="0"/>
              </a:rPr>
              <a:t>senza contaminazioni esplicative con le ragioni e i presupposti del loro accoglimento</a:t>
            </a:r>
            <a:r>
              <a:rPr lang="it-IT" altLang="it-IT" sz="1600">
                <a:latin typeface="Arial" panose="020B0604020202020204" pitchFamily="34" charset="0"/>
              </a:rPr>
              <a:t>. In sostanza, le conclusioni debbono rappresentare un </a:t>
            </a:r>
            <a:r>
              <a:rPr lang="it-IT" altLang="it-IT" sz="1600" u="sng">
                <a:latin typeface="Arial" panose="020B0604020202020204" pitchFamily="34" charset="0"/>
              </a:rPr>
              <a:t>progetto di dispositivo </a:t>
            </a:r>
            <a:r>
              <a:rPr lang="it-IT" altLang="it-IT" sz="1600">
                <a:latin typeface="Arial" panose="020B0604020202020204" pitchFamily="34" charset="0"/>
              </a:rPr>
              <a:t>(e non di motivazione).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asellaDiTesto 7"/>
          <p:cNvSpPr txBox="1">
            <a:spLocks noChangeArrowheads="1"/>
          </p:cNvSpPr>
          <p:nvPr/>
        </p:nvSpPr>
        <p:spPr bwMode="auto">
          <a:xfrm>
            <a:off x="2312988" y="404814"/>
            <a:ext cx="782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Memorie istruttorie</a:t>
            </a:r>
          </a:p>
        </p:txBody>
      </p:sp>
      <p:sp>
        <p:nvSpPr>
          <p:cNvPr id="9219" name="CasellaDiTesto 8"/>
          <p:cNvSpPr txBox="1">
            <a:spLocks noChangeArrowheads="1"/>
          </p:cNvSpPr>
          <p:nvPr/>
        </p:nvSpPr>
        <p:spPr bwMode="auto">
          <a:xfrm rot="10800000" flipV="1">
            <a:off x="1960564" y="1697038"/>
            <a:ext cx="8181975"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it-IT" altLang="it-IT" sz="1800" b="1" u="sng">
                <a:solidFill>
                  <a:srgbClr val="FF0000"/>
                </a:solidFill>
              </a:rPr>
              <a:t>CAPITOLAZIONE UNITARIA</a:t>
            </a:r>
            <a:r>
              <a:rPr lang="it-IT" altLang="it-IT" sz="1800" b="1">
                <a:solidFill>
                  <a:srgbClr val="FF0000"/>
                </a:solidFill>
              </a:rPr>
              <a:t> </a:t>
            </a:r>
            <a:r>
              <a:rPr lang="it-IT" altLang="it-IT" sz="1800"/>
              <a:t>– Le parti formulano nelle rispettive memorie </a:t>
            </a:r>
            <a:r>
              <a:rPr lang="it-IT" altLang="it-IT" sz="1800" i="1">
                <a:solidFill>
                  <a:srgbClr val="002060"/>
                </a:solidFill>
              </a:rPr>
              <a:t>ex</a:t>
            </a:r>
            <a:r>
              <a:rPr lang="it-IT" altLang="it-IT" sz="1800">
                <a:solidFill>
                  <a:srgbClr val="002060"/>
                </a:solidFill>
              </a:rPr>
              <a:t> art. 183, 6° comma, n. 2, c.p.c</a:t>
            </a:r>
            <a:r>
              <a:rPr lang="it-IT" altLang="it-IT" sz="1800"/>
              <a:t>.  </a:t>
            </a:r>
            <a:r>
              <a:rPr lang="it-IT" altLang="it-IT" sz="1800">
                <a:solidFill>
                  <a:srgbClr val="FF0000"/>
                </a:solidFill>
              </a:rPr>
              <a:t>tutte</a:t>
            </a:r>
            <a:r>
              <a:rPr lang="it-IT" altLang="it-IT" sz="1800"/>
              <a:t> le loro istanze </a:t>
            </a:r>
            <a:r>
              <a:rPr lang="it-IT" altLang="it-IT" sz="1800">
                <a:solidFill>
                  <a:srgbClr val="FF0000"/>
                </a:solidFill>
              </a:rPr>
              <a:t>istruttorie</a:t>
            </a:r>
            <a:r>
              <a:rPr lang="it-IT" altLang="it-IT" sz="1800"/>
              <a:t>, ricapitolandole anche se già formulate negli atti precedenti.</a:t>
            </a:r>
          </a:p>
          <a:p>
            <a:pPr algn="just">
              <a:spcBef>
                <a:spcPct val="0"/>
              </a:spcBef>
              <a:buFontTx/>
              <a:buNone/>
            </a:pPr>
            <a:r>
              <a:rPr lang="it-IT" altLang="it-IT" sz="1800" b="1" u="sng">
                <a:solidFill>
                  <a:srgbClr val="FF0000"/>
                </a:solidFill>
              </a:rPr>
              <a:t>CONTESTAZIONE TUZIORISTICA</a:t>
            </a:r>
            <a:r>
              <a:rPr lang="it-IT" altLang="it-IT" sz="1800" b="1">
                <a:solidFill>
                  <a:srgbClr val="FF0000"/>
                </a:solidFill>
              </a:rPr>
              <a:t> </a:t>
            </a:r>
            <a:r>
              <a:rPr lang="it-IT" altLang="it-IT" sz="1800"/>
              <a:t>– Le parti prendono posizione nelle rispettive </a:t>
            </a:r>
            <a:r>
              <a:rPr lang="it-IT" altLang="it-IT" sz="1800">
                <a:solidFill>
                  <a:srgbClr val="002060"/>
                </a:solidFill>
              </a:rPr>
              <a:t>memorie </a:t>
            </a:r>
            <a:r>
              <a:rPr lang="it-IT" altLang="it-IT" sz="1800" i="1">
                <a:solidFill>
                  <a:srgbClr val="002060"/>
                </a:solidFill>
              </a:rPr>
              <a:t>ex</a:t>
            </a:r>
            <a:r>
              <a:rPr lang="it-IT" altLang="it-IT" sz="1800">
                <a:solidFill>
                  <a:srgbClr val="002060"/>
                </a:solidFill>
              </a:rPr>
              <a:t> art. 183, 6° comma, n. 3, c.p.c. </a:t>
            </a:r>
            <a:r>
              <a:rPr lang="it-IT" altLang="it-IT" sz="1800"/>
              <a:t>su tutte le deduzioni avversarie, contestandole esplicitamente anche se ritenute </a:t>
            </a:r>
            <a:r>
              <a:rPr lang="it-IT" altLang="it-IT" sz="1800" b="1">
                <a:solidFill>
                  <a:srgbClr val="00B050"/>
                </a:solidFill>
              </a:rPr>
              <a:t>inammissibili, irrilevanti</a:t>
            </a:r>
            <a:r>
              <a:rPr lang="it-IT" altLang="it-IT" sz="1800"/>
              <a:t> o </a:t>
            </a:r>
            <a:r>
              <a:rPr lang="it-IT" altLang="it-IT" sz="1800" b="1">
                <a:solidFill>
                  <a:srgbClr val="00B050"/>
                </a:solidFill>
              </a:rPr>
              <a:t>ininfluenti </a:t>
            </a:r>
            <a:r>
              <a:rPr lang="it-IT" altLang="it-IT" sz="1800"/>
              <a:t>sulla base di una diversa prospettazione giuridica della fattispecie.</a:t>
            </a:r>
          </a:p>
          <a:p>
            <a:pPr algn="just">
              <a:spcBef>
                <a:spcPct val="0"/>
              </a:spcBef>
              <a:buFontTx/>
              <a:buNone/>
            </a:pPr>
            <a:r>
              <a:rPr lang="it-IT" altLang="it-IT" sz="1800" b="1" u="sng">
                <a:solidFill>
                  <a:srgbClr val="FF0000"/>
                </a:solidFill>
              </a:rPr>
              <a:t>DEDUZIONE TUZIORISTICA</a:t>
            </a:r>
            <a:r>
              <a:rPr lang="it-IT" altLang="it-IT" sz="1800" b="1">
                <a:solidFill>
                  <a:srgbClr val="FF0000"/>
                </a:solidFill>
              </a:rPr>
              <a:t> </a:t>
            </a:r>
            <a:r>
              <a:rPr lang="it-IT" altLang="it-IT" sz="1800"/>
              <a:t>– E’ opportuno indicare se un capitolo di prova è dedotto solo in </a:t>
            </a:r>
            <a:r>
              <a:rPr lang="it-IT" altLang="it-IT" sz="1800">
                <a:solidFill>
                  <a:srgbClr val="FF0000"/>
                </a:solidFill>
              </a:rPr>
              <a:t>via “tuzioristica”, </a:t>
            </a:r>
            <a:r>
              <a:rPr lang="it-IT" altLang="it-IT" sz="1800"/>
              <a:t>per il caso in cui il giudice non condivida la valutazione di superfluità. Ciò in relazione ad una </a:t>
            </a:r>
            <a:r>
              <a:rPr lang="it-IT" altLang="it-IT" sz="1800" u="sng"/>
              <a:t>prospettazione subordinata o residuale </a:t>
            </a:r>
            <a:r>
              <a:rPr lang="it-IT" altLang="it-IT" sz="1800"/>
              <a:t>(ad esempio: l’attore dice che il fatto A è già provato documentalmente, ma che per cautela deduce la prova orale)</a:t>
            </a:r>
          </a:p>
          <a:p>
            <a:pPr algn="just">
              <a:spcBef>
                <a:spcPct val="0"/>
              </a:spcBef>
              <a:buFontTx/>
              <a:buNone/>
            </a:pPr>
            <a:r>
              <a:rPr lang="it-IT" altLang="it-IT" sz="1800" b="1" u="sng">
                <a:solidFill>
                  <a:srgbClr val="FF0000"/>
                </a:solidFill>
              </a:rPr>
              <a:t>SCOPO DELLA PROVA</a:t>
            </a:r>
            <a:r>
              <a:rPr lang="it-IT" altLang="it-IT" sz="1800" b="1">
                <a:solidFill>
                  <a:srgbClr val="FF0000"/>
                </a:solidFill>
              </a:rPr>
              <a:t> </a:t>
            </a:r>
            <a:r>
              <a:rPr lang="it-IT" altLang="it-IT" sz="1800"/>
              <a:t>– E’ opportuna l’introduzione sistematica dell’indicazione dell’</a:t>
            </a:r>
            <a:r>
              <a:rPr lang="it-IT" altLang="it-IT" sz="1800">
                <a:solidFill>
                  <a:srgbClr val="FF0000"/>
                </a:solidFill>
              </a:rPr>
              <a:t>obiettivo della prova</a:t>
            </a:r>
            <a:r>
              <a:rPr lang="it-IT" altLang="it-IT" sz="180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asellaDiTesto 7"/>
          <p:cNvSpPr txBox="1">
            <a:spLocks noChangeArrowheads="1"/>
          </p:cNvSpPr>
          <p:nvPr/>
        </p:nvSpPr>
        <p:spPr bwMode="auto">
          <a:xfrm>
            <a:off x="2312988" y="404814"/>
            <a:ext cx="7829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it-IT" altLang="it-IT" sz="2800" b="1">
                <a:solidFill>
                  <a:srgbClr val="FF0000"/>
                </a:solidFill>
              </a:rPr>
              <a:t>Memorie istruttorie </a:t>
            </a:r>
            <a:r>
              <a:rPr lang="it-IT" altLang="it-IT" sz="1800" b="1">
                <a:solidFill>
                  <a:srgbClr val="FF0000"/>
                </a:solidFill>
              </a:rPr>
              <a:t>(segue)</a:t>
            </a:r>
          </a:p>
        </p:txBody>
      </p:sp>
      <p:sp>
        <p:nvSpPr>
          <p:cNvPr id="10243" name="CasellaDiTesto 8"/>
          <p:cNvSpPr txBox="1">
            <a:spLocks noChangeArrowheads="1"/>
          </p:cNvSpPr>
          <p:nvPr/>
        </p:nvSpPr>
        <p:spPr bwMode="auto">
          <a:xfrm rot="10800000" flipV="1">
            <a:off x="2033588" y="1419226"/>
            <a:ext cx="8108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it-IT" altLang="it-IT" sz="1800" b="1" u="sng">
                <a:solidFill>
                  <a:srgbClr val="FF0000"/>
                </a:solidFill>
                <a:latin typeface="Arial" panose="020B0604020202020204" pitchFamily="34" charset="0"/>
              </a:rPr>
              <a:t>INAMMISSIBILITÀ DELLA PROVA</a:t>
            </a:r>
            <a:r>
              <a:rPr lang="it-IT" altLang="it-IT" sz="1800" b="1">
                <a:solidFill>
                  <a:srgbClr val="FF0000"/>
                </a:solidFill>
                <a:latin typeface="Arial" panose="020B0604020202020204" pitchFamily="34" charset="0"/>
              </a:rPr>
              <a:t> </a:t>
            </a:r>
            <a:r>
              <a:rPr lang="it-IT" altLang="it-IT" sz="1800">
                <a:latin typeface="Arial" panose="020B0604020202020204" pitchFamily="34" charset="0"/>
              </a:rPr>
              <a:t>– Le parti contestano l’ammissibilità delle prove orali avversarie ricorrendo alla seguente classificazione, da intendersi esemplificativa e non esaustiva:</a:t>
            </a:r>
          </a:p>
          <a:p>
            <a:pPr algn="just">
              <a:spcBef>
                <a:spcPct val="0"/>
              </a:spcBef>
              <a:buFontTx/>
              <a:buNone/>
            </a:pPr>
            <a:r>
              <a:rPr lang="it-IT" altLang="it-IT" sz="1800" b="1">
                <a:solidFill>
                  <a:srgbClr val="002060"/>
                </a:solidFill>
                <a:latin typeface="Arial" panose="020B0604020202020204" pitchFamily="34" charset="0"/>
              </a:rPr>
              <a:t>1) </a:t>
            </a:r>
            <a:r>
              <a:rPr lang="it-IT" altLang="it-IT" sz="1800">
                <a:latin typeface="Arial" panose="020B0604020202020204" pitchFamily="34" charset="0"/>
              </a:rPr>
              <a:t>vertente su </a:t>
            </a:r>
            <a:r>
              <a:rPr lang="it-IT" altLang="it-IT" sz="1800">
                <a:solidFill>
                  <a:srgbClr val="FF0000"/>
                </a:solidFill>
                <a:latin typeface="Arial" panose="020B0604020202020204" pitchFamily="34" charset="0"/>
              </a:rPr>
              <a:t>fatto pacifico</a:t>
            </a:r>
            <a:r>
              <a:rPr lang="it-IT" altLang="it-IT" sz="1800">
                <a:latin typeface="Arial" panose="020B0604020202020204" pitchFamily="34" charset="0"/>
              </a:rPr>
              <a:t>; </a:t>
            </a:r>
          </a:p>
          <a:p>
            <a:pPr algn="just">
              <a:spcBef>
                <a:spcPct val="0"/>
              </a:spcBef>
              <a:buFontTx/>
              <a:buNone/>
            </a:pPr>
            <a:r>
              <a:rPr lang="it-IT" altLang="it-IT" sz="1800" b="1">
                <a:solidFill>
                  <a:srgbClr val="002060"/>
                </a:solidFill>
                <a:latin typeface="Arial" panose="020B0604020202020204" pitchFamily="34" charset="0"/>
              </a:rPr>
              <a:t>2) </a:t>
            </a:r>
            <a:r>
              <a:rPr lang="it-IT" altLang="it-IT" sz="1800">
                <a:latin typeface="Arial" panose="020B0604020202020204" pitchFamily="34" charset="0"/>
              </a:rPr>
              <a:t>vertente su di un </a:t>
            </a:r>
            <a:r>
              <a:rPr lang="it-IT" altLang="it-IT" sz="1800">
                <a:solidFill>
                  <a:srgbClr val="FF0000"/>
                </a:solidFill>
                <a:latin typeface="Arial" panose="020B0604020202020204" pitchFamily="34" charset="0"/>
              </a:rPr>
              <a:t>fatto non specificamente contestato </a:t>
            </a:r>
            <a:r>
              <a:rPr lang="it-IT" altLang="it-IT" sz="1800">
                <a:latin typeface="Arial" panose="020B0604020202020204" pitchFamily="34" charset="0"/>
              </a:rPr>
              <a:t>dalla parte costituita; </a:t>
            </a:r>
          </a:p>
          <a:p>
            <a:pPr algn="just">
              <a:spcBef>
                <a:spcPct val="0"/>
              </a:spcBef>
              <a:buFontTx/>
              <a:buNone/>
            </a:pPr>
            <a:r>
              <a:rPr lang="it-IT" altLang="it-IT" sz="1800" b="1">
                <a:solidFill>
                  <a:srgbClr val="002060"/>
                </a:solidFill>
                <a:latin typeface="Arial" panose="020B0604020202020204" pitchFamily="34" charset="0"/>
              </a:rPr>
              <a:t>3) </a:t>
            </a:r>
            <a:r>
              <a:rPr lang="it-IT" altLang="it-IT" sz="1800">
                <a:latin typeface="Arial" panose="020B0604020202020204" pitchFamily="34" charset="0"/>
              </a:rPr>
              <a:t>da </a:t>
            </a:r>
            <a:r>
              <a:rPr lang="it-IT" altLang="it-IT" sz="1800">
                <a:solidFill>
                  <a:srgbClr val="FF0000"/>
                </a:solidFill>
                <a:latin typeface="Arial" panose="020B0604020202020204" pitchFamily="34" charset="0"/>
              </a:rPr>
              <a:t>demandare ad accertamento del c.t.u</a:t>
            </a:r>
            <a:r>
              <a:rPr lang="it-IT" altLang="it-IT" sz="1800">
                <a:latin typeface="Arial" panose="020B0604020202020204" pitchFamily="34" charset="0"/>
              </a:rPr>
              <a:t>.;</a:t>
            </a:r>
          </a:p>
          <a:p>
            <a:pPr algn="just">
              <a:spcBef>
                <a:spcPct val="0"/>
              </a:spcBef>
              <a:buFontTx/>
              <a:buNone/>
            </a:pPr>
            <a:r>
              <a:rPr lang="it-IT" altLang="it-IT" sz="1800" b="1">
                <a:solidFill>
                  <a:srgbClr val="002060"/>
                </a:solidFill>
                <a:latin typeface="Arial" panose="020B0604020202020204" pitchFamily="34" charset="0"/>
              </a:rPr>
              <a:t>4) </a:t>
            </a:r>
            <a:r>
              <a:rPr lang="it-IT" altLang="it-IT" sz="1800">
                <a:solidFill>
                  <a:srgbClr val="FF0000"/>
                </a:solidFill>
                <a:latin typeface="Arial" panose="020B0604020202020204" pitchFamily="34" charset="0"/>
              </a:rPr>
              <a:t>irrilevante ai fini della decisione</a:t>
            </a:r>
            <a:r>
              <a:rPr lang="it-IT" altLang="it-IT" sz="1800">
                <a:latin typeface="Arial" panose="020B0604020202020204" pitchFamily="34" charset="0"/>
              </a:rPr>
              <a:t>; </a:t>
            </a:r>
          </a:p>
          <a:p>
            <a:pPr algn="just">
              <a:spcBef>
                <a:spcPct val="0"/>
              </a:spcBef>
              <a:buFontTx/>
              <a:buNone/>
            </a:pPr>
            <a:r>
              <a:rPr lang="it-IT" altLang="it-IT" sz="1800" b="1">
                <a:solidFill>
                  <a:srgbClr val="002060"/>
                </a:solidFill>
                <a:latin typeface="Arial" panose="020B0604020202020204" pitchFamily="34" charset="0"/>
              </a:rPr>
              <a:t>5) </a:t>
            </a:r>
            <a:r>
              <a:rPr lang="it-IT" altLang="it-IT" sz="1800">
                <a:solidFill>
                  <a:srgbClr val="FF0000"/>
                </a:solidFill>
                <a:latin typeface="Arial" panose="020B0604020202020204" pitchFamily="34" charset="0"/>
              </a:rPr>
              <a:t>irrilevante ai fini della decisione</a:t>
            </a:r>
            <a:r>
              <a:rPr lang="it-IT" altLang="it-IT" sz="1800">
                <a:latin typeface="Arial" panose="020B0604020202020204" pitchFamily="34" charset="0"/>
              </a:rPr>
              <a:t>, in difetto di prova di altre circostanze non provate e non offerte a prova; </a:t>
            </a:r>
          </a:p>
          <a:p>
            <a:pPr algn="just">
              <a:spcBef>
                <a:spcPct val="0"/>
              </a:spcBef>
              <a:buFontTx/>
              <a:buNone/>
            </a:pPr>
            <a:r>
              <a:rPr lang="it-IT" altLang="it-IT" sz="1800" b="1">
                <a:solidFill>
                  <a:srgbClr val="002060"/>
                </a:solidFill>
                <a:latin typeface="Arial" panose="020B0604020202020204" pitchFamily="34" charset="0"/>
              </a:rPr>
              <a:t>6) </a:t>
            </a:r>
            <a:r>
              <a:rPr lang="it-IT" altLang="it-IT" sz="1800">
                <a:solidFill>
                  <a:srgbClr val="FF0000"/>
                </a:solidFill>
                <a:latin typeface="Arial" panose="020B0604020202020204" pitchFamily="34" charset="0"/>
              </a:rPr>
              <a:t>inammissibile per espresso divieto di legge</a:t>
            </a:r>
            <a:r>
              <a:rPr lang="it-IT" altLang="it-IT" sz="1800">
                <a:latin typeface="Arial" panose="020B0604020202020204" pitchFamily="34" charset="0"/>
              </a:rPr>
              <a:t>; </a:t>
            </a:r>
          </a:p>
          <a:p>
            <a:pPr algn="just">
              <a:spcBef>
                <a:spcPct val="0"/>
              </a:spcBef>
              <a:buFontTx/>
              <a:buNone/>
            </a:pPr>
            <a:r>
              <a:rPr lang="it-IT" altLang="it-IT" sz="1800" b="1">
                <a:solidFill>
                  <a:srgbClr val="002060"/>
                </a:solidFill>
                <a:latin typeface="Arial" panose="020B0604020202020204" pitchFamily="34" charset="0"/>
              </a:rPr>
              <a:t>7) </a:t>
            </a:r>
            <a:r>
              <a:rPr lang="it-IT" altLang="it-IT" sz="1800">
                <a:solidFill>
                  <a:srgbClr val="FF0000"/>
                </a:solidFill>
                <a:latin typeface="Arial" panose="020B0604020202020204" pitchFamily="34" charset="0"/>
              </a:rPr>
              <a:t>inammissibile per eccessiva genericità nella deduzione </a:t>
            </a:r>
            <a:r>
              <a:rPr lang="it-IT" altLang="it-IT" sz="1800">
                <a:latin typeface="Arial" panose="020B0604020202020204" pitchFamily="34" charset="0"/>
              </a:rPr>
              <a:t>delle circostanze di tempo, luogo ed azione e correlativo pregiudizio all’esercizio del diritto alla controprova; </a:t>
            </a:r>
          </a:p>
          <a:p>
            <a:pPr algn="just">
              <a:spcBef>
                <a:spcPct val="0"/>
              </a:spcBef>
              <a:buFontTx/>
              <a:buNone/>
            </a:pPr>
            <a:r>
              <a:rPr lang="it-IT" altLang="it-IT" sz="1800" b="1">
                <a:solidFill>
                  <a:srgbClr val="002060"/>
                </a:solidFill>
                <a:latin typeface="Arial" panose="020B0604020202020204" pitchFamily="34" charset="0"/>
              </a:rPr>
              <a:t>8) </a:t>
            </a:r>
            <a:r>
              <a:rPr lang="it-IT" altLang="it-IT" sz="1800">
                <a:solidFill>
                  <a:srgbClr val="FF0000"/>
                </a:solidFill>
                <a:latin typeface="Arial" panose="020B0604020202020204" pitchFamily="34" charset="0"/>
              </a:rPr>
              <a:t>inammissibile, perché implicante la formulazione di giudizi e valutazioni </a:t>
            </a:r>
            <a:r>
              <a:rPr lang="it-IT" altLang="it-IT" sz="1800">
                <a:latin typeface="Arial" panose="020B0604020202020204" pitchFamily="34" charset="0"/>
              </a:rPr>
              <a:t>soggettive non consentiti; </a:t>
            </a:r>
          </a:p>
          <a:p>
            <a:pPr algn="just">
              <a:spcBef>
                <a:spcPct val="0"/>
              </a:spcBef>
              <a:buFontTx/>
              <a:buNone/>
            </a:pPr>
            <a:r>
              <a:rPr lang="it-IT" altLang="it-IT" sz="1800" b="1">
                <a:solidFill>
                  <a:srgbClr val="002060"/>
                </a:solidFill>
                <a:latin typeface="Arial" panose="020B0604020202020204" pitchFamily="34" charset="0"/>
              </a:rPr>
              <a:t>9) </a:t>
            </a:r>
            <a:r>
              <a:rPr lang="it-IT" altLang="it-IT" sz="1800">
                <a:solidFill>
                  <a:srgbClr val="FF0000"/>
                </a:solidFill>
                <a:latin typeface="Arial" panose="020B0604020202020204" pitchFamily="34" charset="0"/>
              </a:rPr>
              <a:t>inammissibile perché implicante apprezzamenti di carattere giuridico</a:t>
            </a:r>
            <a:r>
              <a:rPr lang="it-IT" altLang="it-IT" sz="1800">
                <a:latin typeface="Arial" panose="020B0604020202020204"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4012</Words>
  <Application>Microsoft Office PowerPoint</Application>
  <PresentationFormat>Widescreen</PresentationFormat>
  <Paragraphs>392</Paragraphs>
  <Slides>67</Slides>
  <Notes>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67</vt:i4>
      </vt:variant>
    </vt:vector>
  </HeadingPairs>
  <TitlesOfParts>
    <vt:vector size="75" baseType="lpstr">
      <vt:lpstr>ＭＳ Ｐゴシック</vt:lpstr>
      <vt:lpstr>Arial</vt:lpstr>
      <vt:lpstr>Calibri</vt:lpstr>
      <vt:lpstr>Calibri Light</vt:lpstr>
      <vt:lpstr>Candara</vt:lpstr>
      <vt:lpstr>Edwardian Script ITC</vt:lpstr>
      <vt:lpstr>Wingdings</vt:lpstr>
      <vt:lpstr>Tema di Office</vt:lpstr>
      <vt:lpstr>Consiglio dell’Ordine degli Avvocati di Reggio Emilia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il linguaggio dell’avvocato civilista</vt:lpstr>
      <vt:lpstr>Lo status quo</vt:lpstr>
      <vt:lpstr>I vizi</vt:lpstr>
      <vt:lpstr>I vizi</vt:lpstr>
      <vt:lpstr>Un problema non solo italiano</vt:lpstr>
      <vt:lpstr>ma perché chiarezza e concisione ? </vt:lpstr>
      <vt:lpstr>Cosa ci dicono le scienze cognitive</vt:lpstr>
      <vt:lpstr>Cass., sez. II, 04-07-2012, n. 11199 </vt:lpstr>
      <vt:lpstr> Tribunale Milano 1 ottobre 2013  Est. Buffone.  </vt:lpstr>
      <vt:lpstr>   </vt:lpstr>
      <vt:lpstr>Segue Raccomandazioni Trib. Milano</vt:lpstr>
      <vt:lpstr>Sezioni Unite 11-04-2012, n. 5698</vt:lpstr>
      <vt:lpstr>I suggerimenti: 22 dei 50 principi di Bryan A. Garner</vt:lpstr>
      <vt:lpstr>2) Per la massima efficienza, pianificate i vostri progetti di scrittura. Provate una schematizzazione non-lineare </vt:lpstr>
      <vt:lpstr>Presentazione standard di PowerPoint</vt:lpstr>
      <vt:lpstr>Presentazione standard di PowerPoint</vt:lpstr>
      <vt:lpstr>Presentazione standard di PowerPoint</vt:lpstr>
      <vt:lpstr>Presentazione standard di PowerPoint</vt:lpstr>
      <vt:lpstr>Presentazione standard di PowerPoint</vt:lpstr>
      <vt:lpstr> 13) Variate la lunghezza dei vostri paragrafi, ma in linea generale manteneteli brevi. </vt:lpstr>
      <vt:lpstr>Presentazione standard di PowerPoint</vt:lpstr>
      <vt:lpstr>Presentazione standard di PowerPoint</vt:lpstr>
      <vt:lpstr>Presentazione standard di PowerPoint</vt:lpstr>
      <vt:lpstr>Presentazione standard di PowerPoint</vt:lpstr>
      <vt:lpstr>ancora David Foster Wallace :</vt:lpstr>
      <vt:lpstr>Presentazione standard di PowerPoint</vt:lpstr>
      <vt:lpstr>Le 6 regole di George Orwell</vt:lpstr>
      <vt:lpstr>Presentazione standard di PowerPoint</vt:lpstr>
      <vt:lpstr>Un consiglio: leggete !</vt:lpstr>
      <vt:lpstr> </vt:lpstr>
      <vt:lpstr>Se non hai tempo per leggere, non avrai il tempo (o gli strumenti) per scrivere.  E’ così semplice.</vt:lpstr>
      <vt:lpstr>Le regole dello scrivere  della Scuola di Barbiana di Don Milani</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Consiglio dell’Ordine degli Avvocati di Reggio Emilia</dc:title>
  <dc:creator>Elisa Badodi</dc:creator>
  <cp:lastModifiedBy>Cristina Cataliotti</cp:lastModifiedBy>
  <cp:revision>14</cp:revision>
  <dcterms:created xsi:type="dcterms:W3CDTF">2015-05-19T07:15:34Z</dcterms:created>
  <dcterms:modified xsi:type="dcterms:W3CDTF">2016-02-24T09:19:21Z</dcterms:modified>
</cp:coreProperties>
</file>